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9" r:id="rId3"/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5143500" cx="9144000"/>
  <p:notesSz cx="6858000" cy="9144000"/>
  <p:embeddedFontLst>
    <p:embeddedFont>
      <p:font typeface="Dosis"/>
      <p:regular r:id="rId56"/>
      <p:bold r:id="rId57"/>
    </p:embeddedFont>
    <p:embeddedFont>
      <p:font typeface="Quicksand"/>
      <p:regular r:id="rId58"/>
      <p:bold r:id="rId59"/>
    </p:embeddedFont>
    <p:embeddedFont>
      <p:font typeface="Source Sans Pro"/>
      <p:regular r:id="rId60"/>
      <p:bold r:id="rId61"/>
      <p:italic r:id="rId62"/>
      <p:boldItalic r:id="rId63"/>
    </p:embeddedFont>
    <p:embeddedFont>
      <p:font typeface="Quicksand Medium"/>
      <p:regular r:id="rId64"/>
      <p:bold r:id="rId65"/>
    </p:embeddedFont>
    <p:embeddedFont>
      <p:font typeface="Quicksand Light"/>
      <p:regular r:id="rId66"/>
      <p:bold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SourceSansPro-italic.fntdata"/><Relationship Id="rId61" Type="http://schemas.openxmlformats.org/officeDocument/2006/relationships/font" Target="fonts/SourceSansPro-bold.fntdata"/><Relationship Id="rId20" Type="http://schemas.openxmlformats.org/officeDocument/2006/relationships/slide" Target="slides/slide15.xml"/><Relationship Id="rId64" Type="http://schemas.openxmlformats.org/officeDocument/2006/relationships/font" Target="fonts/QuicksandMedium-regular.fntdata"/><Relationship Id="rId63" Type="http://schemas.openxmlformats.org/officeDocument/2006/relationships/font" Target="fonts/SourceSansPro-boldItalic.fntdata"/><Relationship Id="rId22" Type="http://schemas.openxmlformats.org/officeDocument/2006/relationships/slide" Target="slides/slide17.xml"/><Relationship Id="rId66" Type="http://schemas.openxmlformats.org/officeDocument/2006/relationships/font" Target="fonts/QuicksandLight-regular.fntdata"/><Relationship Id="rId21" Type="http://schemas.openxmlformats.org/officeDocument/2006/relationships/slide" Target="slides/slide16.xml"/><Relationship Id="rId65" Type="http://schemas.openxmlformats.org/officeDocument/2006/relationships/font" Target="fonts/QuicksandMedium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7" Type="http://schemas.openxmlformats.org/officeDocument/2006/relationships/font" Target="fonts/QuicksandLight-bold.fntdata"/><Relationship Id="rId60" Type="http://schemas.openxmlformats.org/officeDocument/2006/relationships/font" Target="fonts/SourceSansPro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Dosis-bold.fntdata"/><Relationship Id="rId12" Type="http://schemas.openxmlformats.org/officeDocument/2006/relationships/slide" Target="slides/slide7.xml"/><Relationship Id="rId56" Type="http://schemas.openxmlformats.org/officeDocument/2006/relationships/font" Target="fonts/Dosis-regular.fntdata"/><Relationship Id="rId15" Type="http://schemas.openxmlformats.org/officeDocument/2006/relationships/slide" Target="slides/slide10.xml"/><Relationship Id="rId59" Type="http://schemas.openxmlformats.org/officeDocument/2006/relationships/font" Target="fonts/Quicksand-bold.fntdata"/><Relationship Id="rId14" Type="http://schemas.openxmlformats.org/officeDocument/2006/relationships/slide" Target="slides/slide9.xml"/><Relationship Id="rId58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jpg>
</file>

<file path=ppt/media/image34.jpg>
</file>

<file path=ppt/media/image35.jpg>
</file>

<file path=ppt/media/image36.jp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786ddaf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786ddaf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8d165558f_1_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8d165558f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8d165558f_1_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8d165558f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8d165558f_1_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8d165558f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165558f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165558f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37f303d0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37f303d0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37f303d09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37f303d09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37f303d09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37f303d09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37f303d09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37f303d09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58d2176f48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58d2176f4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8d576f20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8d576f2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380ecf9d4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380ecf9d4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58d576f20f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58d576f20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58d2176f48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58d2176f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13fab4254_0_2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13fab4254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13fab4254_0_2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513fab4254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6d45db5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6d45db5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13fab4254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13fab42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513fab4254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513fab425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513fab4254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513fab425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513fab4254_0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513fab425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13fab4254_0_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13fab425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3786ddaf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3786ddaf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513fab4254_0_1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513fab425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513fab4254_0_1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513fab425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513fab4254_0_1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513fab425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513fab4254_0_1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513fab4254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513fab4254_0_1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513fab425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513fab4254_0_1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513fab4254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13fab4254_0_1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513fab425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513fab4254_0_1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513fab4254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513fab4254_0_1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513fab425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513fab425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513fab425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370e03722_1_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370e03722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513fab4254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513fab425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13fab4254_0_2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13fab4254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513fab4254_0_2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513fab4254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13fab4254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13fab425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513fab4254_0_2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513fab4254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513fab4254_0_2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513fab4254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513fab4254_0_2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513fab4254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513fab4254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513fab4254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13fab4254_0_2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13fab4254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2370e03722_1_3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2370e03722_1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8d165558f_1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8d165558f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2380ecf9d4_1_8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2380ecf9d4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8d165558f_1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8d165558f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8d165558f_1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8d165558f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8d165558f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8d165558f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8d165558f_1_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8d165558f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rot="10800000">
            <a:off x="-150" y="4156675"/>
            <a:ext cx="9144000" cy="2766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 flipH="1">
            <a:off x="-150" y="0"/>
            <a:ext cx="9144000" cy="41568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 txBox="1"/>
          <p:nvPr>
            <p:ph type="ctrTitle"/>
          </p:nvPr>
        </p:nvSpPr>
        <p:spPr>
          <a:xfrm>
            <a:off x="685800" y="2525225"/>
            <a:ext cx="5309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/>
        </p:nvSpPr>
        <p:spPr>
          <a:xfrm rot="10800000">
            <a:off x="-150" y="3082200"/>
            <a:ext cx="9144000" cy="6876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5"/>
          <p:cNvSpPr/>
          <p:nvPr/>
        </p:nvSpPr>
        <p:spPr>
          <a:xfrm flipH="1">
            <a:off x="-150" y="0"/>
            <a:ext cx="9144000" cy="30822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5"/>
          <p:cNvSpPr txBox="1"/>
          <p:nvPr>
            <p:ph type="ctrTitle"/>
          </p:nvPr>
        </p:nvSpPr>
        <p:spPr>
          <a:xfrm>
            <a:off x="685800" y="1907659"/>
            <a:ext cx="5008200" cy="1045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3082250"/>
            <a:ext cx="5008200" cy="68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-75" y="3420000"/>
            <a:ext cx="669600" cy="17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DB7C4"/>
                </a:solidFill>
              </a:defRPr>
            </a:lvl1pPr>
            <a:lvl2pPr lvl="1" rtl="0">
              <a:buNone/>
              <a:defRPr>
                <a:solidFill>
                  <a:srgbClr val="0DB7C4"/>
                </a:solidFill>
              </a:defRPr>
            </a:lvl2pPr>
            <a:lvl3pPr lvl="2" rtl="0">
              <a:buNone/>
              <a:defRPr>
                <a:solidFill>
                  <a:srgbClr val="0DB7C4"/>
                </a:solidFill>
              </a:defRPr>
            </a:lvl3pPr>
            <a:lvl4pPr lvl="3" rtl="0">
              <a:buNone/>
              <a:defRPr>
                <a:solidFill>
                  <a:srgbClr val="0DB7C4"/>
                </a:solidFill>
              </a:defRPr>
            </a:lvl4pPr>
            <a:lvl5pPr lvl="4" rtl="0">
              <a:buNone/>
              <a:defRPr>
                <a:solidFill>
                  <a:srgbClr val="0DB7C4"/>
                </a:solidFill>
              </a:defRPr>
            </a:lvl5pPr>
            <a:lvl6pPr lvl="5" rtl="0">
              <a:buNone/>
              <a:defRPr>
                <a:solidFill>
                  <a:srgbClr val="0DB7C4"/>
                </a:solidFill>
              </a:defRPr>
            </a:lvl6pPr>
            <a:lvl7pPr lvl="6" rtl="0">
              <a:buNone/>
              <a:defRPr>
                <a:solidFill>
                  <a:srgbClr val="0DB7C4"/>
                </a:solidFill>
              </a:defRPr>
            </a:lvl7pPr>
            <a:lvl8pPr lvl="7" rtl="0">
              <a:buNone/>
              <a:defRPr>
                <a:solidFill>
                  <a:srgbClr val="0DB7C4"/>
                </a:solidFill>
              </a:defRPr>
            </a:lvl8pPr>
            <a:lvl9pPr lvl="8" rtl="0">
              <a:buNone/>
              <a:defRPr>
                <a:solidFill>
                  <a:srgbClr val="0DB7C4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/>
          <p:nvPr/>
        </p:nvSpPr>
        <p:spPr>
          <a:xfrm rot="10800000">
            <a:off x="-150" y="3769825"/>
            <a:ext cx="9144000" cy="6876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6"/>
          <p:cNvSpPr/>
          <p:nvPr/>
        </p:nvSpPr>
        <p:spPr>
          <a:xfrm flipH="1">
            <a:off x="-150" y="0"/>
            <a:ext cx="9144000" cy="37698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1616475" y="0"/>
            <a:ext cx="5910900" cy="3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▹"/>
              <a:defRPr i="1">
                <a:solidFill>
                  <a:srgbClr val="FFFFFF"/>
                </a:solidFill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▸"/>
              <a:defRPr i="1">
                <a:solidFill>
                  <a:srgbClr val="FFFFFF"/>
                </a:solidFill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⬩"/>
              <a:defRPr i="1">
                <a:solidFill>
                  <a:srgbClr val="FFFFFF"/>
                </a:solidFill>
              </a:defRPr>
            </a:lvl3pPr>
            <a:lvl4pPr indent="-342900" lvl="3" marL="1828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⬞"/>
              <a:defRPr i="1">
                <a:solidFill>
                  <a:srgbClr val="FFFFFF"/>
                </a:solidFill>
              </a:defRPr>
            </a:lvl4pPr>
            <a:lvl5pPr indent="-342900" lvl="4" marL="22860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i="1">
                <a:solidFill>
                  <a:srgbClr val="FFFFFF"/>
                </a:solidFill>
              </a:defRPr>
            </a:lvl5pPr>
            <a:lvl6pPr indent="-342900" lvl="5" marL="2743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i="1">
                <a:solidFill>
                  <a:srgbClr val="FFFFFF"/>
                </a:solidFill>
              </a:defRPr>
            </a:lvl6pPr>
            <a:lvl7pPr indent="-342900" lvl="6" marL="3200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i="1">
                <a:solidFill>
                  <a:srgbClr val="FFFFFF"/>
                </a:solidFill>
              </a:defRPr>
            </a:lvl7pPr>
            <a:lvl8pPr indent="-342900" lvl="7" marL="3657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i="1">
                <a:solidFill>
                  <a:srgbClr val="FFFFFF"/>
                </a:solidFill>
              </a:defRPr>
            </a:lvl8pPr>
            <a:lvl9pPr indent="-342900" lvl="8" marL="4114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i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16"/>
          <p:cNvSpPr txBox="1"/>
          <p:nvPr/>
        </p:nvSpPr>
        <p:spPr>
          <a:xfrm>
            <a:off x="3593400" y="3670520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rgbClr val="0DB7C4"/>
                </a:solidFill>
              </a:rPr>
              <a:t>”</a:t>
            </a:r>
            <a:endParaRPr b="1" sz="7200">
              <a:solidFill>
                <a:srgbClr val="0DB7C4"/>
              </a:solidFill>
            </a:endParaRPr>
          </a:p>
        </p:txBody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-75" y="3420000"/>
            <a:ext cx="669600" cy="17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DB7C4"/>
                </a:solidFill>
              </a:defRPr>
            </a:lvl1pPr>
            <a:lvl2pPr lvl="1" rtl="0">
              <a:buNone/>
              <a:defRPr>
                <a:solidFill>
                  <a:srgbClr val="0DB7C4"/>
                </a:solidFill>
              </a:defRPr>
            </a:lvl2pPr>
            <a:lvl3pPr lvl="2" rtl="0">
              <a:buNone/>
              <a:defRPr>
                <a:solidFill>
                  <a:srgbClr val="0DB7C4"/>
                </a:solidFill>
              </a:defRPr>
            </a:lvl3pPr>
            <a:lvl4pPr lvl="3" rtl="0">
              <a:buNone/>
              <a:defRPr>
                <a:solidFill>
                  <a:srgbClr val="0DB7C4"/>
                </a:solidFill>
              </a:defRPr>
            </a:lvl4pPr>
            <a:lvl5pPr lvl="4" rtl="0">
              <a:buNone/>
              <a:defRPr>
                <a:solidFill>
                  <a:srgbClr val="0DB7C4"/>
                </a:solidFill>
              </a:defRPr>
            </a:lvl5pPr>
            <a:lvl6pPr lvl="5" rtl="0">
              <a:buNone/>
              <a:defRPr>
                <a:solidFill>
                  <a:srgbClr val="0DB7C4"/>
                </a:solidFill>
              </a:defRPr>
            </a:lvl6pPr>
            <a:lvl7pPr lvl="6" rtl="0">
              <a:buNone/>
              <a:defRPr>
                <a:solidFill>
                  <a:srgbClr val="0DB7C4"/>
                </a:solidFill>
              </a:defRPr>
            </a:lvl7pPr>
            <a:lvl8pPr lvl="7" rtl="0">
              <a:buNone/>
              <a:defRPr>
                <a:solidFill>
                  <a:srgbClr val="0DB7C4"/>
                </a:solidFill>
              </a:defRPr>
            </a:lvl8pPr>
            <a:lvl9pPr lvl="8" rtl="0">
              <a:buNone/>
              <a:defRPr>
                <a:solidFill>
                  <a:srgbClr val="0DB7C4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7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▹"/>
              <a:defRPr sz="2400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⬩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⬞"/>
              <a:defRPr sz="2400"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8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844425" y="1534257"/>
            <a:ext cx="2804700" cy="3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⬞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3818123" y="1534257"/>
            <a:ext cx="2804700" cy="3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⬞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 sz="2400"/>
            </a:lvl1pPr>
            <a:lvl2pPr lvl="1" rtl="0">
              <a:buNone/>
              <a:defRPr sz="2400"/>
            </a:lvl2pPr>
            <a:lvl3pPr lvl="2" rtl="0">
              <a:buNone/>
              <a:defRPr sz="2400"/>
            </a:lvl3pPr>
            <a:lvl4pPr lvl="3" rtl="0">
              <a:buNone/>
              <a:defRPr sz="2400"/>
            </a:lvl4pPr>
            <a:lvl5pPr lvl="4" rtl="0">
              <a:buNone/>
              <a:defRPr sz="2400"/>
            </a:lvl5pPr>
            <a:lvl6pPr lvl="5" rtl="0">
              <a:buNone/>
              <a:defRPr sz="2400"/>
            </a:lvl6pPr>
            <a:lvl7pPr lvl="6" rtl="0">
              <a:buNone/>
              <a:defRPr sz="2400"/>
            </a:lvl7pPr>
            <a:lvl8pPr lvl="7" rtl="0">
              <a:buNone/>
              <a:defRPr sz="2400"/>
            </a:lvl8pPr>
            <a:lvl9pPr lvl="8" rtl="0"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9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9"/>
          <p:cNvSpPr txBox="1"/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844425" y="1548525"/>
            <a:ext cx="1918800" cy="322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⬞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861613" y="1548525"/>
            <a:ext cx="1918800" cy="322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⬞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4878801" y="1548525"/>
            <a:ext cx="1918800" cy="322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⬞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0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0"/>
          <p:cNvSpPr txBox="1"/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image background">
  <p:cSld name="TITLE_ONLY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/>
          <p:nvPr/>
        </p:nvSpPr>
        <p:spPr>
          <a:xfrm flipH="1">
            <a:off x="-75" y="0"/>
            <a:ext cx="1851600" cy="5143500"/>
          </a:xfrm>
          <a:prstGeom prst="rect">
            <a:avLst/>
          </a:prstGeom>
          <a:solidFill>
            <a:srgbClr val="0DB7C4">
              <a:alpha val="36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1"/>
          <p:cNvSpPr/>
          <p:nvPr/>
        </p:nvSpPr>
        <p:spPr>
          <a:xfrm flipH="1">
            <a:off x="-75" y="0"/>
            <a:ext cx="1851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1"/>
          <p:cNvSpPr txBox="1"/>
          <p:nvPr>
            <p:ph type="title"/>
          </p:nvPr>
        </p:nvSpPr>
        <p:spPr>
          <a:xfrm>
            <a:off x="235225" y="1292400"/>
            <a:ext cx="1381200" cy="114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-75" y="0"/>
            <a:ext cx="1851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/>
          <p:nvPr/>
        </p:nvSpPr>
        <p:spPr>
          <a:xfrm flipH="1">
            <a:off x="-75" y="0"/>
            <a:ext cx="1851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2"/>
          <p:cNvSpPr/>
          <p:nvPr/>
        </p:nvSpPr>
        <p:spPr>
          <a:xfrm flipH="1">
            <a:off x="-75" y="0"/>
            <a:ext cx="1851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2"/>
          <p:cNvSpPr txBox="1"/>
          <p:nvPr>
            <p:ph idx="12" type="sldNum"/>
          </p:nvPr>
        </p:nvSpPr>
        <p:spPr>
          <a:xfrm>
            <a:off x="-75" y="0"/>
            <a:ext cx="1851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5" name="Google Shape;105;p22"/>
          <p:cNvSpPr txBox="1"/>
          <p:nvPr>
            <p:ph idx="1" type="body"/>
          </p:nvPr>
        </p:nvSpPr>
        <p:spPr>
          <a:xfrm>
            <a:off x="223150" y="1284100"/>
            <a:ext cx="1393200" cy="19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rgbClr val="415665"/>
              </a:buClr>
              <a:buSzPts val="1200"/>
              <a:buNone/>
              <a:defRPr sz="1200"/>
            </a:lvl1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3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3000"/>
              <a:buFont typeface="Source Sans Pro"/>
              <a:buChar char="▹"/>
              <a:defRPr sz="30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▸"/>
              <a:defRPr sz="24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⬩"/>
              <a:defRPr sz="24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⬞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●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rtl="0" algn="ctr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rtl="0" algn="ctr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rtl="0" algn="ctr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rtl="0" algn="ctr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rtl="0" algn="ctr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rtl="0" algn="ctr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rtl="0" algn="ctr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rtl="0" algn="ctr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0.png"/><Relationship Id="rId5" Type="http://schemas.openxmlformats.org/officeDocument/2006/relationships/image" Target="../media/image38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6.jp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1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7.jp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4.jp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33.jpg"/><Relationship Id="rId7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6.gif"/><Relationship Id="rId5" Type="http://schemas.openxmlformats.org/officeDocument/2006/relationships/hyperlink" Target="http://shabal.in/visuals/kmeans/6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5.jpg"/><Relationship Id="rId4" Type="http://schemas.openxmlformats.org/officeDocument/2006/relationships/image" Target="../media/image3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hyperlink" Target="https://github.com/InsightLab/data-science-cookbook/blob/master/2019/09-clustering/Notebook_KMeans_Assignment.ipynb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hyperlink" Target="https://dashee87.github.io/images/hierarch.gif" TargetMode="External"/><Relationship Id="rId5" Type="http://schemas.openxmlformats.org/officeDocument/2006/relationships/image" Target="../media/image15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Relationship Id="rId4" Type="http://schemas.openxmlformats.org/officeDocument/2006/relationships/image" Target="../media/image25.png"/><Relationship Id="rId5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png"/><Relationship Id="rId4" Type="http://schemas.openxmlformats.org/officeDocument/2006/relationships/image" Target="../media/image2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hyperlink" Target="https://storage.ning.com/topology/rest/1.0/file/get/135091853?profile=original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.png"/><Relationship Id="rId4" Type="http://schemas.openxmlformats.org/officeDocument/2006/relationships/image" Target="../media/image27.gif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.png"/><Relationship Id="rId4" Type="http://schemas.openxmlformats.org/officeDocument/2006/relationships/hyperlink" Target="https://dashee87.github.io/images/DBSCAN_search.gif" TargetMode="External"/><Relationship Id="rId5" Type="http://schemas.openxmlformats.org/officeDocument/2006/relationships/image" Target="../media/image32.gif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.png"/><Relationship Id="rId4" Type="http://schemas.openxmlformats.org/officeDocument/2006/relationships/image" Target="../media/image30.png"/><Relationship Id="rId5" Type="http://schemas.openxmlformats.org/officeDocument/2006/relationships/image" Target="../media/image2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1.png"/><Relationship Id="rId4" Type="http://schemas.openxmlformats.org/officeDocument/2006/relationships/hyperlink" Target="https://scikit-learn.org/stable/auto_examples/cluster/plot_cluster_comparison.html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9.xml"/><Relationship Id="rId3" Type="http://schemas.openxmlformats.org/officeDocument/2006/relationships/hyperlink" Target="http://www.cin.ufpe.br/~lfsc/cursos/introducaoainteligenciaartificial/IA-Aula12-Clusterizacao.pdf" TargetMode="External"/><Relationship Id="rId4" Type="http://schemas.openxmlformats.org/officeDocument/2006/relationships/hyperlink" Target="https://docs.google.com/presentation/d/10SnrYrevdnGF2JoYkIes2oBFa-Ttz7cZkgq_czH3AzI/edit#slide=id.g1726f05f0e_0_66" TargetMode="External"/><Relationship Id="rId5" Type="http://schemas.openxmlformats.org/officeDocument/2006/relationships/hyperlink" Target="http://edirlei.3dgb.com.br/aulas/ia_2011_2/IA_Aula_18_Aprendizado_Nao_Supervisionado.pdf" TargetMode="External"/><Relationship Id="rId6" Type="http://schemas.openxmlformats.org/officeDocument/2006/relationships/hyperlink" Target="https://scikit-learn.org/stable/modules/clustering.html" TargetMode="External"/><Relationship Id="rId7" Type="http://schemas.openxmlformats.org/officeDocument/2006/relationships/hyperlink" Target="https://dashee87.github.io/data%20science/general/Clustering-with-Scikit-with-GIFs/" TargetMode="External"/><Relationship Id="rId8" Type="http://schemas.openxmlformats.org/officeDocument/2006/relationships/hyperlink" Target="https://towardsdatascience.com/understanding-the-concept-of-hierarchical-clustering-technique-c6e8243758ec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4"/>
          <p:cNvSpPr/>
          <p:nvPr/>
        </p:nvSpPr>
        <p:spPr>
          <a:xfrm>
            <a:off x="-23250" y="3192525"/>
            <a:ext cx="9190500" cy="18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2Artboard 25 copy 4@2x.png" id="115" name="Google Shape;115;p24"/>
          <p:cNvPicPr preferRelativeResize="0"/>
          <p:nvPr/>
        </p:nvPicPr>
        <p:blipFill rotWithShape="1">
          <a:blip r:embed="rId3">
            <a:alphaModFix/>
          </a:blip>
          <a:srcRect b="0" l="0" r="64187" t="0"/>
          <a:stretch/>
        </p:blipFill>
        <p:spPr>
          <a:xfrm>
            <a:off x="8183624" y="245850"/>
            <a:ext cx="777052" cy="75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4"/>
          <p:cNvSpPr txBox="1"/>
          <p:nvPr/>
        </p:nvSpPr>
        <p:spPr>
          <a:xfrm>
            <a:off x="1524600" y="1004200"/>
            <a:ext cx="6094800" cy="15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28C3DB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AQUI FICA O TÍTULO </a:t>
            </a:r>
            <a:endParaRPr sz="3600">
              <a:solidFill>
                <a:srgbClr val="28C3DB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28C3DB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DE SUA APRESENTAÇÃO</a:t>
            </a:r>
            <a:endParaRPr sz="3600">
              <a:solidFill>
                <a:srgbClr val="28C3DB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pic>
        <p:nvPicPr>
          <p:cNvPr descr="annie-spratt-294450.jpg" id="117" name="Google Shape;117;p24"/>
          <p:cNvPicPr preferRelativeResize="0"/>
          <p:nvPr/>
        </p:nvPicPr>
        <p:blipFill rotWithShape="1">
          <a:blip r:embed="rId4">
            <a:alphaModFix/>
          </a:blip>
          <a:srcRect b="3407" l="0" r="0" t="11180"/>
          <a:stretch/>
        </p:blipFill>
        <p:spPr>
          <a:xfrm>
            <a:off x="0" y="0"/>
            <a:ext cx="9144002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Artboard 1@2x.png" id="118" name="Google Shape;118;p24"/>
          <p:cNvPicPr preferRelativeResize="0"/>
          <p:nvPr/>
        </p:nvPicPr>
        <p:blipFill>
          <a:blip r:embed="rId5">
            <a:alphaModFix amt="8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4"/>
          <p:cNvSpPr/>
          <p:nvPr/>
        </p:nvSpPr>
        <p:spPr>
          <a:xfrm>
            <a:off x="0" y="0"/>
            <a:ext cx="9144000" cy="188100"/>
          </a:xfrm>
          <a:prstGeom prst="rect">
            <a:avLst/>
          </a:prstGeom>
          <a:solidFill>
            <a:srgbClr val="28C3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TESTArtboard 1 copy 6.png" id="120" name="Google Shape;12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90675" y="1985026"/>
            <a:ext cx="4162626" cy="13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4"/>
          <p:cNvSpPr/>
          <p:nvPr/>
        </p:nvSpPr>
        <p:spPr>
          <a:xfrm>
            <a:off x="-12" y="4955400"/>
            <a:ext cx="9144000" cy="188100"/>
          </a:xfrm>
          <a:prstGeom prst="rect">
            <a:avLst/>
          </a:prstGeom>
          <a:solidFill>
            <a:srgbClr val="28C3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4"/>
          <p:cNvSpPr txBox="1"/>
          <p:nvPr>
            <p:ph type="ctrTitle"/>
          </p:nvPr>
        </p:nvSpPr>
        <p:spPr>
          <a:xfrm>
            <a:off x="3858075" y="3133275"/>
            <a:ext cx="30042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Data Science Laboratory </a:t>
            </a:r>
            <a:endParaRPr sz="16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Federal University of Ceará</a:t>
            </a:r>
            <a:r>
              <a:rPr lang="pt-BR" sz="16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 </a:t>
            </a:r>
            <a:endParaRPr sz="16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10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203" name="Google Shape;203;p33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Clusterização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204" name="Google Shape;204;p33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3"/>
          <p:cNvSpPr txBox="1"/>
          <p:nvPr/>
        </p:nvSpPr>
        <p:spPr>
          <a:xfrm>
            <a:off x="963400" y="1315475"/>
            <a:ext cx="5598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Clusterização é 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agrupamento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em conjuntos de dados, utilizando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similaridade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baseadas nas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características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6" name="Google Shape;206;p33"/>
          <p:cNvSpPr txBox="1"/>
          <p:nvPr/>
        </p:nvSpPr>
        <p:spPr>
          <a:xfrm>
            <a:off x="963400" y="2194550"/>
            <a:ext cx="5598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Exemplo, como separar esse conjunto de animais?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07" name="Google Shape;20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0182" y="2798850"/>
            <a:ext cx="2748285" cy="19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11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213" name="Google Shape;213;p34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Clusterização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214" name="Google Shape;214;p34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 txBox="1"/>
          <p:nvPr/>
        </p:nvSpPr>
        <p:spPr>
          <a:xfrm>
            <a:off x="963400" y="1315475"/>
            <a:ext cx="5598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Clusterização é 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agrupamento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em conjuntos de dados, utilizando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similaridade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baseadas nas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características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6" name="Google Shape;216;p34"/>
          <p:cNvSpPr txBox="1"/>
          <p:nvPr/>
        </p:nvSpPr>
        <p:spPr>
          <a:xfrm>
            <a:off x="963400" y="2194550"/>
            <a:ext cx="5598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Exemplo, como separar esse conjunto de animais?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17" name="Google Shape;21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9813" y="2752875"/>
            <a:ext cx="2009013" cy="211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12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223" name="Google Shape;223;p35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Clusterização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224" name="Google Shape;224;p35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5"/>
          <p:cNvSpPr txBox="1"/>
          <p:nvPr/>
        </p:nvSpPr>
        <p:spPr>
          <a:xfrm>
            <a:off x="963400" y="1315475"/>
            <a:ext cx="5598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Clusterização é 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agrupamento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em conjuntos de dados, utilizando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similaridade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baseadas nas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características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6" name="Google Shape;226;p35"/>
          <p:cNvSpPr txBox="1"/>
          <p:nvPr/>
        </p:nvSpPr>
        <p:spPr>
          <a:xfrm>
            <a:off x="963400" y="2194550"/>
            <a:ext cx="5598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Exemplo, como separar esse conjunto de animais?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27" name="Google Shape;22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8613" y="2835350"/>
            <a:ext cx="3011437" cy="19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6"/>
          <p:cNvSpPr/>
          <p:nvPr/>
        </p:nvSpPr>
        <p:spPr>
          <a:xfrm>
            <a:off x="-150" y="0"/>
            <a:ext cx="9144000" cy="3689400"/>
          </a:xfrm>
          <a:prstGeom prst="rect">
            <a:avLst/>
          </a:prstGeom>
          <a:solidFill>
            <a:srgbClr val="28C3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233" name="Google Shape;233;p36"/>
          <p:cNvSpPr/>
          <p:nvPr/>
        </p:nvSpPr>
        <p:spPr>
          <a:xfrm>
            <a:off x="-150" y="0"/>
            <a:ext cx="9144000" cy="3156900"/>
          </a:xfrm>
          <a:prstGeom prst="rect">
            <a:avLst/>
          </a:prstGeom>
          <a:solidFill>
            <a:srgbClr val="001E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6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sp>
        <p:nvSpPr>
          <p:cNvPr id="235" name="Google Shape;235;p36"/>
          <p:cNvSpPr txBox="1"/>
          <p:nvPr>
            <p:ph idx="1" type="subTitle"/>
          </p:nvPr>
        </p:nvSpPr>
        <p:spPr>
          <a:xfrm>
            <a:off x="647700" y="3129300"/>
            <a:ext cx="8115300" cy="4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clusterização em k partições</a:t>
            </a:r>
            <a:endParaRPr sz="1600">
              <a:solidFill>
                <a:srgbClr val="FFFFFF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36" name="Google Shape;236;p36"/>
          <p:cNvSpPr txBox="1"/>
          <p:nvPr>
            <p:ph type="ctrTitle"/>
          </p:nvPr>
        </p:nvSpPr>
        <p:spPr>
          <a:xfrm>
            <a:off x="465775" y="454014"/>
            <a:ext cx="5008200" cy="23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3</a:t>
            </a: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K-means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237" name="Google Shape;237;p36"/>
          <p:cNvPicPr preferRelativeResize="0"/>
          <p:nvPr/>
        </p:nvPicPr>
        <p:blipFill rotWithShape="1">
          <a:blip r:embed="rId3">
            <a:alphaModFix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ik-van-der-kroon-95385.jpg" id="242" name="Google Shape;242;p37"/>
          <p:cNvPicPr preferRelativeResize="0"/>
          <p:nvPr/>
        </p:nvPicPr>
        <p:blipFill rotWithShape="1">
          <a:blip r:embed="rId3">
            <a:alphaModFix/>
          </a:blip>
          <a:srcRect b="2061" l="19873" r="16183" t="1151"/>
          <a:stretch/>
        </p:blipFill>
        <p:spPr>
          <a:xfrm flipH="1">
            <a:off x="0" y="0"/>
            <a:ext cx="2265354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Artboard 1@2x.png" id="243" name="Google Shape;243;p37"/>
          <p:cNvPicPr preferRelativeResize="0"/>
          <p:nvPr/>
        </p:nvPicPr>
        <p:blipFill>
          <a:blip r:embed="rId4">
            <a:alphaModFix amt="82000"/>
          </a:blip>
          <a:stretch>
            <a:fillRect/>
          </a:stretch>
        </p:blipFill>
        <p:spPr>
          <a:xfrm>
            <a:off x="0" y="0"/>
            <a:ext cx="22653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Artboard 1 copy@2x.png" id="244" name="Google Shape;244;p37"/>
          <p:cNvPicPr preferRelativeResize="0"/>
          <p:nvPr/>
        </p:nvPicPr>
        <p:blipFill rotWithShape="1">
          <a:blip r:embed="rId5">
            <a:alphaModFix amt="80000"/>
          </a:blip>
          <a:srcRect b="66694" l="0" r="0" t="31819"/>
          <a:stretch/>
        </p:blipFill>
        <p:spPr>
          <a:xfrm>
            <a:off x="3003450" y="1179375"/>
            <a:ext cx="5385300" cy="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7"/>
          <p:cNvSpPr txBox="1"/>
          <p:nvPr>
            <p:ph idx="4294967295" type="body"/>
          </p:nvPr>
        </p:nvSpPr>
        <p:spPr>
          <a:xfrm>
            <a:off x="2912550" y="1526800"/>
            <a:ext cx="5385300" cy="16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primeira etapa consiste em escolher randomicamente K pontos para representar os centróides iniciais.</a:t>
            </a:r>
            <a:endParaRPr sz="14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Uma boa </a:t>
            </a: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maneira para inicializar os centróides, é utilizar as próprias amostras para criar pontos próximos ao conjunto de dados e esparsos entre si.</a:t>
            </a:r>
            <a:endParaRPr sz="14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46" name="Google Shape;246;p37"/>
          <p:cNvSpPr txBox="1"/>
          <p:nvPr/>
        </p:nvSpPr>
        <p:spPr>
          <a:xfrm>
            <a:off x="2897125" y="537850"/>
            <a:ext cx="23253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15665"/>
              </a:buClr>
              <a:buSzPts val="1800"/>
              <a:buFont typeface="Quicksand Medium"/>
              <a:buAutoNum type="arabicPeriod"/>
            </a:pPr>
            <a:r>
              <a:rPr lang="pt-BR" sz="18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INICIALIZAÇÃO</a:t>
            </a:r>
            <a:endParaRPr sz="18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grpSp>
        <p:nvGrpSpPr>
          <p:cNvPr id="247" name="Google Shape;247;p37"/>
          <p:cNvGrpSpPr/>
          <p:nvPr/>
        </p:nvGrpSpPr>
        <p:grpSpPr>
          <a:xfrm>
            <a:off x="407300" y="968275"/>
            <a:ext cx="326700" cy="3676025"/>
            <a:chOff x="311325" y="647350"/>
            <a:chExt cx="326700" cy="3676025"/>
          </a:xfrm>
        </p:grpSpPr>
        <p:cxnSp>
          <p:nvCxnSpPr>
            <p:cNvPr id="248" name="Google Shape;248;p37"/>
            <p:cNvCxnSpPr>
              <a:stCxn id="249" idx="4"/>
              <a:endCxn id="250" idx="0"/>
            </p:cNvCxnSpPr>
            <p:nvPr/>
          </p:nvCxnSpPr>
          <p:spPr>
            <a:xfrm>
              <a:off x="474675" y="974050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" name="Google Shape;249;p37"/>
            <p:cNvSpPr/>
            <p:nvPr/>
          </p:nvSpPr>
          <p:spPr>
            <a:xfrm>
              <a:off x="311325" y="647350"/>
              <a:ext cx="326700" cy="326700"/>
            </a:xfrm>
            <a:prstGeom prst="ellipse">
              <a:avLst/>
            </a:prstGeom>
            <a:solidFill>
              <a:srgbClr val="28C3DB"/>
            </a:solidFill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7"/>
            <p:cNvSpPr/>
            <p:nvPr/>
          </p:nvSpPr>
          <p:spPr>
            <a:xfrm>
              <a:off x="311325" y="1763792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7"/>
            <p:cNvSpPr/>
            <p:nvPr/>
          </p:nvSpPr>
          <p:spPr>
            <a:xfrm>
              <a:off x="311325" y="2880233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7"/>
            <p:cNvSpPr/>
            <p:nvPr/>
          </p:nvSpPr>
          <p:spPr>
            <a:xfrm>
              <a:off x="311325" y="3996675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3" name="Google Shape;253;p37"/>
            <p:cNvCxnSpPr>
              <a:stCxn id="250" idx="4"/>
              <a:endCxn id="251" idx="0"/>
            </p:cNvCxnSpPr>
            <p:nvPr/>
          </p:nvCxnSpPr>
          <p:spPr>
            <a:xfrm>
              <a:off x="474675" y="2090492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" name="Google Shape;254;p37"/>
            <p:cNvCxnSpPr>
              <a:stCxn id="251" idx="4"/>
              <a:endCxn id="252" idx="0"/>
            </p:cNvCxnSpPr>
            <p:nvPr/>
          </p:nvCxnSpPr>
          <p:spPr>
            <a:xfrm>
              <a:off x="474675" y="3206933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5" name="Google Shape;255;p37"/>
          <p:cNvSpPr txBox="1"/>
          <p:nvPr/>
        </p:nvSpPr>
        <p:spPr>
          <a:xfrm>
            <a:off x="407300" y="939700"/>
            <a:ext cx="3267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 b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56" name="Google Shape;256;p37"/>
          <p:cNvSpPr txBox="1"/>
          <p:nvPr/>
        </p:nvSpPr>
        <p:spPr>
          <a:xfrm>
            <a:off x="407300" y="2050725"/>
            <a:ext cx="3267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57" name="Google Shape;257;p37"/>
          <p:cNvSpPr txBox="1"/>
          <p:nvPr/>
        </p:nvSpPr>
        <p:spPr>
          <a:xfrm>
            <a:off x="407300" y="3161750"/>
            <a:ext cx="3267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3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58" name="Google Shape;258;p37"/>
          <p:cNvSpPr txBox="1"/>
          <p:nvPr/>
        </p:nvSpPr>
        <p:spPr>
          <a:xfrm>
            <a:off x="407300" y="4272775"/>
            <a:ext cx="3267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4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59" name="Google Shape;259;p37"/>
          <p:cNvSpPr txBox="1"/>
          <p:nvPr/>
        </p:nvSpPr>
        <p:spPr>
          <a:xfrm>
            <a:off x="328675" y="211150"/>
            <a:ext cx="16080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ETAPAS</a:t>
            </a:r>
            <a:endParaRPr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PRINCIPAIS</a:t>
            </a:r>
            <a:endParaRPr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60" name="Google Shape;260;p37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pic>
        <p:nvPicPr>
          <p:cNvPr id="261" name="Google Shape;26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82999" y="3054200"/>
            <a:ext cx="2826225" cy="193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a-inho-314488.jpg" id="266" name="Google Shape;266;p38"/>
          <p:cNvPicPr preferRelativeResize="0"/>
          <p:nvPr/>
        </p:nvPicPr>
        <p:blipFill rotWithShape="1">
          <a:blip r:embed="rId3">
            <a:alphaModFix/>
          </a:blip>
          <a:srcRect b="0" l="16967" r="16960" t="0"/>
          <a:stretch/>
        </p:blipFill>
        <p:spPr>
          <a:xfrm>
            <a:off x="0" y="0"/>
            <a:ext cx="2265353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Artboard 1@2x.png" id="267" name="Google Shape;267;p38"/>
          <p:cNvPicPr preferRelativeResize="0"/>
          <p:nvPr/>
        </p:nvPicPr>
        <p:blipFill>
          <a:blip r:embed="rId4">
            <a:alphaModFix amt="72000"/>
          </a:blip>
          <a:stretch>
            <a:fillRect/>
          </a:stretch>
        </p:blipFill>
        <p:spPr>
          <a:xfrm>
            <a:off x="0" y="0"/>
            <a:ext cx="226535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8" name="Google Shape;268;p38"/>
          <p:cNvGrpSpPr/>
          <p:nvPr/>
        </p:nvGrpSpPr>
        <p:grpSpPr>
          <a:xfrm>
            <a:off x="407300" y="968275"/>
            <a:ext cx="326700" cy="3676025"/>
            <a:chOff x="311325" y="647350"/>
            <a:chExt cx="326700" cy="3676025"/>
          </a:xfrm>
        </p:grpSpPr>
        <p:cxnSp>
          <p:nvCxnSpPr>
            <p:cNvPr id="269" name="Google Shape;269;p38"/>
            <p:cNvCxnSpPr>
              <a:stCxn id="270" idx="4"/>
              <a:endCxn id="271" idx="0"/>
            </p:cNvCxnSpPr>
            <p:nvPr/>
          </p:nvCxnSpPr>
          <p:spPr>
            <a:xfrm>
              <a:off x="474675" y="974050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0" name="Google Shape;270;p38"/>
            <p:cNvSpPr/>
            <p:nvPr/>
          </p:nvSpPr>
          <p:spPr>
            <a:xfrm>
              <a:off x="311325" y="647350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>
              <a:off x="311325" y="1763792"/>
              <a:ext cx="326700" cy="326700"/>
            </a:xfrm>
            <a:prstGeom prst="ellipse">
              <a:avLst/>
            </a:prstGeom>
            <a:solidFill>
              <a:srgbClr val="28C3DB"/>
            </a:solidFill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311325" y="2880233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311325" y="3996675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4" name="Google Shape;274;p38"/>
            <p:cNvCxnSpPr>
              <a:stCxn id="271" idx="4"/>
              <a:endCxn id="272" idx="0"/>
            </p:cNvCxnSpPr>
            <p:nvPr/>
          </p:nvCxnSpPr>
          <p:spPr>
            <a:xfrm>
              <a:off x="474675" y="2090492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38"/>
            <p:cNvCxnSpPr>
              <a:stCxn id="272" idx="4"/>
              <a:endCxn id="273" idx="0"/>
            </p:cNvCxnSpPr>
            <p:nvPr/>
          </p:nvCxnSpPr>
          <p:spPr>
            <a:xfrm>
              <a:off x="474675" y="3206933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6" name="Google Shape;276;p38"/>
          <p:cNvSpPr txBox="1"/>
          <p:nvPr/>
        </p:nvSpPr>
        <p:spPr>
          <a:xfrm>
            <a:off x="407300" y="939700"/>
            <a:ext cx="3267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77" name="Google Shape;277;p38"/>
          <p:cNvSpPr txBox="1"/>
          <p:nvPr/>
        </p:nvSpPr>
        <p:spPr>
          <a:xfrm>
            <a:off x="407300" y="2050725"/>
            <a:ext cx="3267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 b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78" name="Google Shape;278;p38"/>
          <p:cNvSpPr txBox="1"/>
          <p:nvPr/>
        </p:nvSpPr>
        <p:spPr>
          <a:xfrm>
            <a:off x="407300" y="3161750"/>
            <a:ext cx="3267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3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79" name="Google Shape;279;p38"/>
          <p:cNvSpPr txBox="1"/>
          <p:nvPr/>
        </p:nvSpPr>
        <p:spPr>
          <a:xfrm>
            <a:off x="407300" y="4272775"/>
            <a:ext cx="3267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4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2Artboard 1 copy@2x.png" id="280" name="Google Shape;280;p38"/>
          <p:cNvPicPr preferRelativeResize="0"/>
          <p:nvPr/>
        </p:nvPicPr>
        <p:blipFill rotWithShape="1">
          <a:blip r:embed="rId5">
            <a:alphaModFix amt="80000"/>
          </a:blip>
          <a:srcRect b="66694" l="0" r="0" t="31819"/>
          <a:stretch/>
        </p:blipFill>
        <p:spPr>
          <a:xfrm>
            <a:off x="3003450" y="1179375"/>
            <a:ext cx="5385300" cy="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8"/>
          <p:cNvSpPr txBox="1"/>
          <p:nvPr>
            <p:ph idx="4294967295" type="body"/>
          </p:nvPr>
        </p:nvSpPr>
        <p:spPr>
          <a:xfrm>
            <a:off x="2912550" y="1526800"/>
            <a:ext cx="5385300" cy="10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segunda etapa, cada dado será </a:t>
            </a: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atribuído</a:t>
            </a: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um cluster, que será o centróide mais próximo de acordo com uma função de distância.</a:t>
            </a:r>
            <a:endParaRPr sz="13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2" name="Google Shape;282;p38"/>
          <p:cNvSpPr txBox="1"/>
          <p:nvPr/>
        </p:nvSpPr>
        <p:spPr>
          <a:xfrm>
            <a:off x="2897125" y="537850"/>
            <a:ext cx="36864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2. ATRIBUIÇÃO AOS CLUSTERS</a:t>
            </a:r>
            <a:endParaRPr sz="18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83" name="Google Shape;283;p38"/>
          <p:cNvSpPr txBox="1"/>
          <p:nvPr/>
        </p:nvSpPr>
        <p:spPr>
          <a:xfrm>
            <a:off x="328675" y="211150"/>
            <a:ext cx="16080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ETAPAS</a:t>
            </a:r>
            <a:endParaRPr sz="16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PRINCIPAIS</a:t>
            </a:r>
            <a:endParaRPr sz="16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284" name="Google Shape;284;p38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pic>
        <p:nvPicPr>
          <p:cNvPr id="285" name="Google Shape;285;p38"/>
          <p:cNvPicPr preferRelativeResize="0"/>
          <p:nvPr/>
        </p:nvPicPr>
        <p:blipFill rotWithShape="1">
          <a:blip r:embed="rId6">
            <a:alphaModFix/>
          </a:blip>
          <a:srcRect b="3567" l="0" r="0" t="0"/>
          <a:stretch/>
        </p:blipFill>
        <p:spPr>
          <a:xfrm>
            <a:off x="3987150" y="2685350"/>
            <a:ext cx="3417876" cy="16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urice-smeets-69251.jpg" id="290" name="Google Shape;290;p39"/>
          <p:cNvPicPr preferRelativeResize="0"/>
          <p:nvPr/>
        </p:nvPicPr>
        <p:blipFill rotWithShape="1">
          <a:blip r:embed="rId3">
            <a:alphaModFix/>
          </a:blip>
          <a:srcRect b="0" l="54322" r="16316" t="0"/>
          <a:stretch/>
        </p:blipFill>
        <p:spPr>
          <a:xfrm>
            <a:off x="1" y="0"/>
            <a:ext cx="2265354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Artboard 1@2x.png" id="291" name="Google Shape;291;p39"/>
          <p:cNvPicPr preferRelativeResize="0"/>
          <p:nvPr/>
        </p:nvPicPr>
        <p:blipFill>
          <a:blip r:embed="rId4">
            <a:alphaModFix amt="75000"/>
          </a:blip>
          <a:stretch>
            <a:fillRect/>
          </a:stretch>
        </p:blipFill>
        <p:spPr>
          <a:xfrm>
            <a:off x="0" y="0"/>
            <a:ext cx="226535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2" name="Google Shape;292;p39"/>
          <p:cNvGrpSpPr/>
          <p:nvPr/>
        </p:nvGrpSpPr>
        <p:grpSpPr>
          <a:xfrm>
            <a:off x="407300" y="968275"/>
            <a:ext cx="326700" cy="3676025"/>
            <a:chOff x="311325" y="647350"/>
            <a:chExt cx="326700" cy="3676025"/>
          </a:xfrm>
        </p:grpSpPr>
        <p:cxnSp>
          <p:nvCxnSpPr>
            <p:cNvPr id="293" name="Google Shape;293;p39"/>
            <p:cNvCxnSpPr>
              <a:stCxn id="294" idx="4"/>
              <a:endCxn id="295" idx="0"/>
            </p:cNvCxnSpPr>
            <p:nvPr/>
          </p:nvCxnSpPr>
          <p:spPr>
            <a:xfrm>
              <a:off x="474675" y="974050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4" name="Google Shape;294;p39"/>
            <p:cNvSpPr/>
            <p:nvPr/>
          </p:nvSpPr>
          <p:spPr>
            <a:xfrm>
              <a:off x="311325" y="647350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9"/>
            <p:cNvSpPr/>
            <p:nvPr/>
          </p:nvSpPr>
          <p:spPr>
            <a:xfrm>
              <a:off x="311325" y="1763792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>
              <a:off x="311325" y="2880233"/>
              <a:ext cx="326700" cy="326700"/>
            </a:xfrm>
            <a:prstGeom prst="ellipse">
              <a:avLst/>
            </a:prstGeom>
            <a:solidFill>
              <a:srgbClr val="28C3DB"/>
            </a:solidFill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9"/>
            <p:cNvSpPr/>
            <p:nvPr/>
          </p:nvSpPr>
          <p:spPr>
            <a:xfrm>
              <a:off x="311325" y="3996675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8" name="Google Shape;298;p39"/>
            <p:cNvCxnSpPr>
              <a:stCxn id="295" idx="4"/>
              <a:endCxn id="296" idx="0"/>
            </p:cNvCxnSpPr>
            <p:nvPr/>
          </p:nvCxnSpPr>
          <p:spPr>
            <a:xfrm>
              <a:off x="474675" y="2090492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" name="Google Shape;299;p39"/>
            <p:cNvCxnSpPr>
              <a:stCxn id="296" idx="4"/>
              <a:endCxn id="297" idx="0"/>
            </p:cNvCxnSpPr>
            <p:nvPr/>
          </p:nvCxnSpPr>
          <p:spPr>
            <a:xfrm>
              <a:off x="474675" y="3206933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0" name="Google Shape;300;p39"/>
          <p:cNvSpPr txBox="1"/>
          <p:nvPr/>
        </p:nvSpPr>
        <p:spPr>
          <a:xfrm>
            <a:off x="407300" y="939700"/>
            <a:ext cx="3267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1" name="Google Shape;301;p39"/>
          <p:cNvSpPr txBox="1"/>
          <p:nvPr/>
        </p:nvSpPr>
        <p:spPr>
          <a:xfrm>
            <a:off x="407300" y="2050725"/>
            <a:ext cx="3267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2" name="Google Shape;302;p39"/>
          <p:cNvSpPr txBox="1"/>
          <p:nvPr/>
        </p:nvSpPr>
        <p:spPr>
          <a:xfrm>
            <a:off x="407300" y="3161750"/>
            <a:ext cx="3267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3</a:t>
            </a:r>
            <a:endParaRPr b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03" name="Google Shape;303;p39"/>
          <p:cNvSpPr txBox="1"/>
          <p:nvPr/>
        </p:nvSpPr>
        <p:spPr>
          <a:xfrm>
            <a:off x="407300" y="4272775"/>
            <a:ext cx="3267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4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2Artboard 1 copy@2x.png" id="304" name="Google Shape;304;p39"/>
          <p:cNvPicPr preferRelativeResize="0"/>
          <p:nvPr/>
        </p:nvPicPr>
        <p:blipFill rotWithShape="1">
          <a:blip r:embed="rId5">
            <a:alphaModFix amt="80000"/>
          </a:blip>
          <a:srcRect b="66694" l="0" r="0" t="31819"/>
          <a:stretch/>
        </p:blipFill>
        <p:spPr>
          <a:xfrm>
            <a:off x="3003450" y="1179375"/>
            <a:ext cx="5385300" cy="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9"/>
          <p:cNvSpPr txBox="1"/>
          <p:nvPr>
            <p:ph idx="4294967295" type="body"/>
          </p:nvPr>
        </p:nvSpPr>
        <p:spPr>
          <a:xfrm>
            <a:off x="2912550" y="1526800"/>
            <a:ext cx="53853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Após a atribuição dos dados aos clusters, a etapa de atualização consiste em </a:t>
            </a: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calcular</a:t>
            </a: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novos centróides. O novo valor de cada centróide será a média de todos os dados pertencentes ao cluster.</a:t>
            </a:r>
            <a:endParaRPr sz="14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306" name="Google Shape;306;p39"/>
          <p:cNvSpPr txBox="1"/>
          <p:nvPr/>
        </p:nvSpPr>
        <p:spPr>
          <a:xfrm>
            <a:off x="2897125" y="537850"/>
            <a:ext cx="35859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3. ATUALIZAR OS CENTRÓIDES</a:t>
            </a:r>
            <a:endParaRPr sz="18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307" name="Google Shape;307;p39"/>
          <p:cNvSpPr txBox="1"/>
          <p:nvPr/>
        </p:nvSpPr>
        <p:spPr>
          <a:xfrm>
            <a:off x="328675" y="211150"/>
            <a:ext cx="16080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ETAPAS</a:t>
            </a:r>
            <a:endParaRPr sz="16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PRINCIPAIS</a:t>
            </a:r>
            <a:endParaRPr sz="16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308" name="Google Shape;308;p39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pic>
        <p:nvPicPr>
          <p:cNvPr id="309" name="Google Shape;309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75180" y="2721025"/>
            <a:ext cx="3260024" cy="218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thryn-lavery-67851.jpg" id="314" name="Google Shape;314;p40"/>
          <p:cNvPicPr preferRelativeResize="0"/>
          <p:nvPr/>
        </p:nvPicPr>
        <p:blipFill rotWithShape="1">
          <a:blip r:embed="rId3">
            <a:alphaModFix/>
          </a:blip>
          <a:srcRect b="0" l="68931" r="1705" t="0"/>
          <a:stretch/>
        </p:blipFill>
        <p:spPr>
          <a:xfrm>
            <a:off x="0" y="0"/>
            <a:ext cx="22653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Artboard 1@2x.png" id="315" name="Google Shape;315;p40"/>
          <p:cNvPicPr preferRelativeResize="0"/>
          <p:nvPr/>
        </p:nvPicPr>
        <p:blipFill>
          <a:blip r:embed="rId4">
            <a:alphaModFix amt="82000"/>
          </a:blip>
          <a:stretch>
            <a:fillRect/>
          </a:stretch>
        </p:blipFill>
        <p:spPr>
          <a:xfrm>
            <a:off x="0" y="0"/>
            <a:ext cx="226535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" name="Google Shape;316;p40"/>
          <p:cNvGrpSpPr/>
          <p:nvPr/>
        </p:nvGrpSpPr>
        <p:grpSpPr>
          <a:xfrm>
            <a:off x="407300" y="968275"/>
            <a:ext cx="326700" cy="3676025"/>
            <a:chOff x="311325" y="647350"/>
            <a:chExt cx="326700" cy="3676025"/>
          </a:xfrm>
        </p:grpSpPr>
        <p:cxnSp>
          <p:nvCxnSpPr>
            <p:cNvPr id="317" name="Google Shape;317;p40"/>
            <p:cNvCxnSpPr>
              <a:stCxn id="318" idx="4"/>
              <a:endCxn id="319" idx="0"/>
            </p:cNvCxnSpPr>
            <p:nvPr/>
          </p:nvCxnSpPr>
          <p:spPr>
            <a:xfrm>
              <a:off x="474675" y="974050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8" name="Google Shape;318;p40"/>
            <p:cNvSpPr/>
            <p:nvPr/>
          </p:nvSpPr>
          <p:spPr>
            <a:xfrm>
              <a:off x="311325" y="647350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40"/>
            <p:cNvSpPr/>
            <p:nvPr/>
          </p:nvSpPr>
          <p:spPr>
            <a:xfrm>
              <a:off x="311325" y="1763792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40"/>
            <p:cNvSpPr/>
            <p:nvPr/>
          </p:nvSpPr>
          <p:spPr>
            <a:xfrm>
              <a:off x="311325" y="2880233"/>
              <a:ext cx="326700" cy="326700"/>
            </a:xfrm>
            <a:prstGeom prst="ellipse">
              <a:avLst/>
            </a:prstGeom>
            <a:noFill/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40"/>
            <p:cNvSpPr/>
            <p:nvPr/>
          </p:nvSpPr>
          <p:spPr>
            <a:xfrm>
              <a:off x="311325" y="3996675"/>
              <a:ext cx="326700" cy="326700"/>
            </a:xfrm>
            <a:prstGeom prst="ellipse">
              <a:avLst/>
            </a:prstGeom>
            <a:solidFill>
              <a:srgbClr val="28C3DB"/>
            </a:solidFill>
            <a:ln cap="flat" cmpd="sng" w="19050">
              <a:solidFill>
                <a:srgbClr val="28C3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2" name="Google Shape;322;p40"/>
            <p:cNvCxnSpPr>
              <a:stCxn id="319" idx="4"/>
              <a:endCxn id="320" idx="0"/>
            </p:cNvCxnSpPr>
            <p:nvPr/>
          </p:nvCxnSpPr>
          <p:spPr>
            <a:xfrm>
              <a:off x="474675" y="2090492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" name="Google Shape;323;p40"/>
            <p:cNvCxnSpPr>
              <a:stCxn id="320" idx="4"/>
              <a:endCxn id="321" idx="0"/>
            </p:cNvCxnSpPr>
            <p:nvPr/>
          </p:nvCxnSpPr>
          <p:spPr>
            <a:xfrm>
              <a:off x="474675" y="3206933"/>
              <a:ext cx="0" cy="789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24" name="Google Shape;324;p40"/>
          <p:cNvSpPr txBox="1"/>
          <p:nvPr/>
        </p:nvSpPr>
        <p:spPr>
          <a:xfrm>
            <a:off x="407300" y="939700"/>
            <a:ext cx="3267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25" name="Google Shape;325;p40"/>
          <p:cNvSpPr txBox="1"/>
          <p:nvPr/>
        </p:nvSpPr>
        <p:spPr>
          <a:xfrm>
            <a:off x="407300" y="2050725"/>
            <a:ext cx="3267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407300" y="3161750"/>
            <a:ext cx="3267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3</a:t>
            </a:r>
            <a:endParaRPr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27" name="Google Shape;327;p40"/>
          <p:cNvSpPr txBox="1"/>
          <p:nvPr/>
        </p:nvSpPr>
        <p:spPr>
          <a:xfrm>
            <a:off x="407300" y="4272775"/>
            <a:ext cx="3267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4</a:t>
            </a:r>
            <a:endParaRPr b="1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2Artboard 1 copy@2x.png" id="328" name="Google Shape;328;p40"/>
          <p:cNvPicPr preferRelativeResize="0"/>
          <p:nvPr/>
        </p:nvPicPr>
        <p:blipFill rotWithShape="1">
          <a:blip r:embed="rId5">
            <a:alphaModFix amt="80000"/>
          </a:blip>
          <a:srcRect b="66694" l="0" r="0" t="31819"/>
          <a:stretch/>
        </p:blipFill>
        <p:spPr>
          <a:xfrm>
            <a:off x="3003450" y="1179375"/>
            <a:ext cx="5385300" cy="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0"/>
          <p:cNvSpPr txBox="1"/>
          <p:nvPr>
            <p:ph idx="4294967295" type="body"/>
          </p:nvPr>
        </p:nvSpPr>
        <p:spPr>
          <a:xfrm>
            <a:off x="2912550" y="1526800"/>
            <a:ext cx="53853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 algoritmo repete os passos 2 e 3 até não haver mais mudança na atualização dos centróides. </a:t>
            </a:r>
            <a:endParaRPr sz="13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0" name="Google Shape;330;p40"/>
          <p:cNvSpPr txBox="1"/>
          <p:nvPr/>
        </p:nvSpPr>
        <p:spPr>
          <a:xfrm>
            <a:off x="2897125" y="537850"/>
            <a:ext cx="18996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4. FINALIZAÇÃO</a:t>
            </a:r>
            <a:endParaRPr sz="18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331" name="Google Shape;331;p40"/>
          <p:cNvSpPr txBox="1"/>
          <p:nvPr/>
        </p:nvSpPr>
        <p:spPr>
          <a:xfrm>
            <a:off x="328675" y="211150"/>
            <a:ext cx="16080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ETAPAS</a:t>
            </a:r>
            <a:endParaRPr sz="16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PRINCIPAIS</a:t>
            </a:r>
            <a:endParaRPr sz="16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pic>
        <p:nvPicPr>
          <p:cNvPr descr="kelly-brito-67565.jpg" id="332" name="Google Shape;332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7886700" y="-22860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0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pic>
        <p:nvPicPr>
          <p:cNvPr id="334" name="Google Shape;334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93962" y="2773700"/>
            <a:ext cx="3022475" cy="208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1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18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340" name="Google Shape;340;p41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Exemplo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341" name="Google Shape;341;p41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1737" y="1140000"/>
            <a:ext cx="4924134" cy="369310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1"/>
          <p:cNvSpPr txBox="1"/>
          <p:nvPr/>
        </p:nvSpPr>
        <p:spPr>
          <a:xfrm>
            <a:off x="2134848" y="4749725"/>
            <a:ext cx="32937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Fonte: </a:t>
            </a:r>
            <a:r>
              <a:rPr lang="pt-BR" sz="1200" u="sng"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http://shabal.in/visuals/kmeans/6.html</a:t>
            </a:r>
            <a:r>
              <a:rPr lang="pt-BR" sz="1000"/>
              <a:t> </a:t>
            </a:r>
            <a:endParaRPr sz="1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2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19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349" name="Google Shape;349;p42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Número de clusters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350" name="Google Shape;350;p42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2"/>
          <p:cNvSpPr txBox="1"/>
          <p:nvPr/>
        </p:nvSpPr>
        <p:spPr>
          <a:xfrm>
            <a:off x="956225" y="1394275"/>
            <a:ext cx="5598000" cy="13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Como escolher o valor de K?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A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princípio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o algoritmo do K-means parece ser um pouco ingênuo, pois ele divide os dados em K clusters, mesmo que não existam K clusters. Alguns métodos podem ajudar na escolha do valor de K.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52" name="Google Shape;352;p42"/>
          <p:cNvSpPr txBox="1"/>
          <p:nvPr/>
        </p:nvSpPr>
        <p:spPr>
          <a:xfrm>
            <a:off x="956225" y="2864425"/>
            <a:ext cx="54510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Exemplo: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Método do cotovelo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Dendrograma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ke-parkinson-31143.jpg" id="127" name="Google Shape;127;p25"/>
          <p:cNvPicPr preferRelativeResize="0"/>
          <p:nvPr/>
        </p:nvPicPr>
        <p:blipFill rotWithShape="1">
          <a:blip r:embed="rId3">
            <a:alphaModFix/>
          </a:blip>
          <a:srcRect b="0" l="0" r="40842" t="0"/>
          <a:stretch/>
        </p:blipFill>
        <p:spPr>
          <a:xfrm>
            <a:off x="1" y="0"/>
            <a:ext cx="405697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Artboard 1@2x.png" id="128" name="Google Shape;128;p25"/>
          <p:cNvPicPr preferRelativeResize="0"/>
          <p:nvPr/>
        </p:nvPicPr>
        <p:blipFill>
          <a:blip r:embed="rId4">
            <a:alphaModFix amt="77000"/>
          </a:blip>
          <a:stretch>
            <a:fillRect/>
          </a:stretch>
        </p:blipFill>
        <p:spPr>
          <a:xfrm>
            <a:off x="0" y="-1"/>
            <a:ext cx="405697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 txBox="1"/>
          <p:nvPr>
            <p:ph idx="4294967295" type="title"/>
          </p:nvPr>
        </p:nvSpPr>
        <p:spPr>
          <a:xfrm>
            <a:off x="1152250" y="478600"/>
            <a:ext cx="2216100" cy="11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AGENDA</a:t>
            </a:r>
            <a:endParaRPr sz="3000">
              <a:solidFill>
                <a:srgbClr val="FFFFFF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4680625" y="911000"/>
            <a:ext cx="3868200" cy="328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 Medium"/>
              <a:buAutoNum type="arabicPeriod"/>
            </a:pPr>
            <a:r>
              <a:rPr lang="pt-BR" sz="16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Aprendizado não supervisionado</a:t>
            </a:r>
            <a:endParaRPr sz="16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 Medium"/>
              <a:buAutoNum type="arabicPeriod"/>
            </a:pPr>
            <a:r>
              <a:rPr lang="pt-BR" sz="16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Clusterização</a:t>
            </a:r>
            <a:endParaRPr sz="16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 Medium"/>
              <a:buAutoNum type="arabicPeriod"/>
            </a:pPr>
            <a:r>
              <a:rPr lang="pt-BR" sz="16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K-means</a:t>
            </a:r>
            <a:endParaRPr sz="16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 Medium"/>
              <a:buAutoNum type="arabicPeriod"/>
            </a:pPr>
            <a:r>
              <a:rPr lang="pt-BR" sz="16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Clusterização hierárquica</a:t>
            </a:r>
            <a:endParaRPr sz="16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 Medium"/>
              <a:buAutoNum type="arabicPeriod"/>
            </a:pPr>
            <a:r>
              <a:rPr lang="pt-BR" sz="16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DBSCAN</a:t>
            </a:r>
            <a:endParaRPr sz="16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 Medium"/>
              <a:buAutoNum type="arabicPeriod"/>
            </a:pPr>
            <a:r>
              <a:rPr lang="pt-BR" sz="16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Outros algoritmos</a:t>
            </a:r>
            <a:endParaRPr sz="16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 Medium"/>
              <a:buAutoNum type="arabicPeriod"/>
            </a:pPr>
            <a:r>
              <a:rPr lang="pt-BR" sz="16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Referências</a:t>
            </a:r>
            <a:endParaRPr sz="16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 Medium"/>
              <a:buAutoNum type="arabicPeriod"/>
            </a:pPr>
            <a:r>
              <a:rPr lang="pt-BR" sz="1600">
                <a:solidFill>
                  <a:srgbClr val="41566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Agradecimentos</a:t>
            </a:r>
            <a:endParaRPr sz="1600">
              <a:solidFill>
                <a:srgbClr val="415665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3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20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358" name="Google Shape;358;p43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Método do cotovelo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359" name="Google Shape;359;p43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3"/>
          <p:cNvSpPr txBox="1"/>
          <p:nvPr/>
        </p:nvSpPr>
        <p:spPr>
          <a:xfrm>
            <a:off x="934700" y="1214900"/>
            <a:ext cx="55980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Executar o algoritmo K-means para um intervalo de valores de K (1 </a:t>
            </a:r>
            <a:r>
              <a:rPr lang="pt-BR">
                <a:highlight>
                  <a:srgbClr val="FFFFFF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≤ K ≤ 20, por exemplo), para cada valor de K é calculado a soma dos quadrados das distâncias dos dados para o centróide do cluster. </a:t>
            </a:r>
            <a:endParaRPr>
              <a:highlight>
                <a:srgbClr val="FFFFFF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highlight>
                  <a:srgbClr val="FFFFFF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A ideia é analisar a variação intra-cluster para diferentes valores de K, buscando o número ideal da quantidade de clusters.</a:t>
            </a:r>
            <a:endParaRPr>
              <a:highlight>
                <a:srgbClr val="FFFFFF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61" name="Google Shape;36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2588" y="2940575"/>
            <a:ext cx="3363484" cy="211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3"/>
          <p:cNvSpPr/>
          <p:nvPr/>
        </p:nvSpPr>
        <p:spPr>
          <a:xfrm>
            <a:off x="2453475" y="4504025"/>
            <a:ext cx="136200" cy="1434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3" name="Google Shape;363;p43"/>
          <p:cNvCxnSpPr/>
          <p:nvPr/>
        </p:nvCxnSpPr>
        <p:spPr>
          <a:xfrm flipH="1">
            <a:off x="2589675" y="4209725"/>
            <a:ext cx="330000" cy="2943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4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21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369" name="Google Shape;369;p44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Colocar a mão na massa!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370" name="Google Shape;370;p44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44"/>
          <p:cNvSpPr txBox="1"/>
          <p:nvPr/>
        </p:nvSpPr>
        <p:spPr>
          <a:xfrm>
            <a:off x="963400" y="1315475"/>
            <a:ext cx="5598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Regras: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Codificação Individual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Pode pesquisar na internet a vontade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72" name="Google Shape;372;p44"/>
          <p:cNvSpPr txBox="1"/>
          <p:nvPr/>
        </p:nvSpPr>
        <p:spPr>
          <a:xfrm>
            <a:off x="963400" y="2328325"/>
            <a:ext cx="55980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Pontuação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Inicializar os centróides  ------------------------------ (1 ponto)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Função de distância ----------------------------------- (1 ponto)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Calcular o centróide mais próximo ---------------- 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(1 ponto)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Centróide mais próximo para todos os dados -- (1 ponto)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Métrica de avaliação ----------------------------------  (1 ponto)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Atualizar os clusters -----------------------------------  (1 ponto)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Algoritmo completo -----------------------------------  (2 pontos)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Método do cotovelo 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-----------------------------------  (2 pontos)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73" name="Google Shape;373;p44"/>
          <p:cNvSpPr txBox="1"/>
          <p:nvPr/>
        </p:nvSpPr>
        <p:spPr>
          <a:xfrm>
            <a:off x="731875" y="4563125"/>
            <a:ext cx="82581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https://github.com/InsightLab/data-science-cookbook/blob/master/2019/09-clustering/Notebook_KMeans_Assignment.ipynb</a:t>
            </a: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5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22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379" name="Google Shape;379;p45"/>
          <p:cNvSpPr txBox="1"/>
          <p:nvPr>
            <p:ph type="title"/>
          </p:nvPr>
        </p:nvSpPr>
        <p:spPr>
          <a:xfrm>
            <a:off x="844425" y="5600"/>
            <a:ext cx="43494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K-means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Complexidade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380" name="Google Shape;380;p45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45"/>
          <p:cNvSpPr txBox="1"/>
          <p:nvPr/>
        </p:nvSpPr>
        <p:spPr>
          <a:xfrm>
            <a:off x="963400" y="1322225"/>
            <a:ext cx="5648700" cy="1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Complexidade de espaço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o espaço necessário para armazenar os dados e os centróides.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Complexidade de espaço = O((m+k)*n), no qual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m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é a quantidade de dados,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k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é o número de centróides e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n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é o número de atributos.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2" name="Google Shape;382;p45"/>
          <p:cNvSpPr txBox="1"/>
          <p:nvPr/>
        </p:nvSpPr>
        <p:spPr>
          <a:xfrm>
            <a:off x="963400" y="2635200"/>
            <a:ext cx="5648700" cy="18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Complexidade de tempo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é um problema NP-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difícil, porém executando um número fixo de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iterações, o algoritmo padrão apenas faz uma aproximação do ótimo local.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Complexidade de tempo = para um número fixo de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iterações, O(t*k*m*n), no qual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m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é a quantidade de dados, </a:t>
            </a:r>
            <a:r>
              <a:rPr b="1"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k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é o número de centróides e </a:t>
            </a:r>
            <a:r>
              <a:rPr b="1"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é o número de atributos.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83" name="Google Shape;38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3125" y="4370625"/>
            <a:ext cx="1889225" cy="54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6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23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389" name="Google Shape;389;p46"/>
          <p:cNvSpPr txBox="1"/>
          <p:nvPr>
            <p:ph type="title"/>
          </p:nvPr>
        </p:nvSpPr>
        <p:spPr>
          <a:xfrm>
            <a:off x="844425" y="5600"/>
            <a:ext cx="42060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K-means</a:t>
            </a: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Vantagens e Desvantagens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390" name="Google Shape;390;p46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6"/>
          <p:cNvSpPr txBox="1"/>
          <p:nvPr/>
        </p:nvSpPr>
        <p:spPr>
          <a:xfrm>
            <a:off x="963400" y="1304000"/>
            <a:ext cx="56487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Vantagens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Fácil de implementar;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Com grande número de atributos, o K-means é computacionalmente mais rápido que a clusterização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hierárquica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K-means pode produzir clusters mais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concêntricos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;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Uma amostra pode mudar de cluster, quando os centróides são recalculados.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Desvantagens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Inicialização dos centróides tem um grande impacto no resultado final;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Sensível a escala dos dados;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Todos os dados pertencem a um grupo;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É necessário definir o número de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k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7"/>
          <p:cNvSpPr/>
          <p:nvPr/>
        </p:nvSpPr>
        <p:spPr>
          <a:xfrm>
            <a:off x="-150" y="0"/>
            <a:ext cx="9144000" cy="3689400"/>
          </a:xfrm>
          <a:prstGeom prst="rect">
            <a:avLst/>
          </a:prstGeom>
          <a:solidFill>
            <a:srgbClr val="28C3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397" name="Google Shape;397;p47"/>
          <p:cNvSpPr/>
          <p:nvPr/>
        </p:nvSpPr>
        <p:spPr>
          <a:xfrm>
            <a:off x="-150" y="0"/>
            <a:ext cx="9144000" cy="3156900"/>
          </a:xfrm>
          <a:prstGeom prst="rect">
            <a:avLst/>
          </a:prstGeom>
          <a:solidFill>
            <a:srgbClr val="001E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7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sp>
        <p:nvSpPr>
          <p:cNvPr id="399" name="Google Shape;399;p47"/>
          <p:cNvSpPr txBox="1"/>
          <p:nvPr>
            <p:ph idx="1" type="subTitle"/>
          </p:nvPr>
        </p:nvSpPr>
        <p:spPr>
          <a:xfrm>
            <a:off x="647700" y="3129300"/>
            <a:ext cx="8115300" cy="4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Clusterização baseada em similaridade</a:t>
            </a:r>
            <a:endParaRPr sz="1600">
              <a:solidFill>
                <a:srgbClr val="FFFFFF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00" name="Google Shape;400;p47"/>
          <p:cNvSpPr txBox="1"/>
          <p:nvPr>
            <p:ph type="ctrTitle"/>
          </p:nvPr>
        </p:nvSpPr>
        <p:spPr>
          <a:xfrm>
            <a:off x="465775" y="454014"/>
            <a:ext cx="5008200" cy="23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3.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Clusterização Hierárquica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01" name="Google Shape;401;p47"/>
          <p:cNvPicPr preferRelativeResize="0"/>
          <p:nvPr/>
        </p:nvPicPr>
        <p:blipFill rotWithShape="1">
          <a:blip r:embed="rId3">
            <a:alphaModFix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8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25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07" name="Google Shape;407;p48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Clusterização hierárquica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08" name="Google Shape;408;p48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8"/>
          <p:cNvSpPr txBox="1"/>
          <p:nvPr/>
        </p:nvSpPr>
        <p:spPr>
          <a:xfrm>
            <a:off x="956200" y="1352900"/>
            <a:ext cx="5598000" cy="31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Aglomerativa (bottom-up):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Nesta técnica, inicialmente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cada dado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é considerado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um cluster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individual. Em cada iteração, os clusters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se juntam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de acordo com uma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métrica de similaridade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com outros clusters até que apenas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um ou K clusters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sejam formados.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Divisiva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(up-bottom):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Nesta técnica, inicialmente </a:t>
            </a:r>
            <a:r>
              <a:rPr b="1"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todos os dados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são considerados apenas </a:t>
            </a:r>
            <a:r>
              <a:rPr b="1"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um cluster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Em cada iteração, os dados diferentes </a:t>
            </a:r>
            <a:r>
              <a:rPr b="1"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 separam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acordo uma </a:t>
            </a:r>
            <a:r>
              <a:rPr b="1"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métrica de similaridade 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formando outros clusters até que cada dado permaneça em </a:t>
            </a:r>
            <a:r>
              <a:rPr b="1"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um ou K clusters 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sejam formados.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9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26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15" name="Google Shape;415;p49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Clusterização hierárquica aglomerativa - Exemplo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16" name="Google Shape;416;p49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49"/>
          <p:cNvSpPr txBox="1"/>
          <p:nvPr/>
        </p:nvSpPr>
        <p:spPr>
          <a:xfrm>
            <a:off x="963400" y="2328325"/>
            <a:ext cx="5598000" cy="22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8" name="Google Shape;418;p49"/>
          <p:cNvSpPr txBox="1"/>
          <p:nvPr/>
        </p:nvSpPr>
        <p:spPr>
          <a:xfrm>
            <a:off x="1530850" y="4598125"/>
            <a:ext cx="44631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Fonte: </a:t>
            </a:r>
            <a:r>
              <a:rPr lang="pt-BR" sz="1200" u="sng"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https://dashee87.github.io/images/hierarch.gif</a:t>
            </a: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19" name="Google Shape;419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525" y="1668850"/>
            <a:ext cx="6398075" cy="287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0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27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25" name="Google Shape;425;p50"/>
          <p:cNvSpPr txBox="1"/>
          <p:nvPr>
            <p:ph type="title"/>
          </p:nvPr>
        </p:nvSpPr>
        <p:spPr>
          <a:xfrm>
            <a:off x="844425" y="5600"/>
            <a:ext cx="4356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Clusterização hierárquica aglomerativa - Similaridade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26" name="Google Shape;426;p50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50"/>
          <p:cNvSpPr txBox="1"/>
          <p:nvPr/>
        </p:nvSpPr>
        <p:spPr>
          <a:xfrm>
            <a:off x="963400" y="2328325"/>
            <a:ext cx="5598000" cy="22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8" name="Google Shape;428;p50"/>
          <p:cNvSpPr txBox="1"/>
          <p:nvPr/>
        </p:nvSpPr>
        <p:spPr>
          <a:xfrm>
            <a:off x="963400" y="1489025"/>
            <a:ext cx="5648700" cy="3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MIN ou Single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mínimo das distâncias entre todas as observações dos dois conjuntos.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MAX ou Complete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 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máximo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das distâncias entre todas as observações dos dois conjuntos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b="1"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Average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: calcula a média das distâncias para a combinação em par de todos os dados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b="1"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Ward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: similar ao average, mas utilizando a soma do quadrado das distâncias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1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28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34" name="Google Shape;434;p51"/>
          <p:cNvSpPr txBox="1"/>
          <p:nvPr>
            <p:ph type="title"/>
          </p:nvPr>
        </p:nvSpPr>
        <p:spPr>
          <a:xfrm>
            <a:off x="844425" y="5600"/>
            <a:ext cx="3654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Similaridade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MIN ou Single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35" name="Google Shape;435;p51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51"/>
          <p:cNvSpPr txBox="1"/>
          <p:nvPr/>
        </p:nvSpPr>
        <p:spPr>
          <a:xfrm>
            <a:off x="963400" y="2328325"/>
            <a:ext cx="5598000" cy="22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37" name="Google Shape;437;p51"/>
          <p:cNvSpPr txBox="1"/>
          <p:nvPr/>
        </p:nvSpPr>
        <p:spPr>
          <a:xfrm>
            <a:off x="963400" y="14890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A semelhança entre dois clusters, vai ser a distância entre os dados mais próximos entre um cluster e outro.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38" name="Google Shape;43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9800" y="2328313"/>
            <a:ext cx="350520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2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29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44" name="Google Shape;444;p52"/>
          <p:cNvSpPr txBox="1"/>
          <p:nvPr>
            <p:ph type="title"/>
          </p:nvPr>
        </p:nvSpPr>
        <p:spPr>
          <a:xfrm>
            <a:off x="844425" y="5600"/>
            <a:ext cx="3654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Similaridade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MIN ou Single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45" name="Google Shape;445;p52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52"/>
          <p:cNvSpPr txBox="1"/>
          <p:nvPr/>
        </p:nvSpPr>
        <p:spPr>
          <a:xfrm>
            <a:off x="963400" y="14890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Vantagens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pode separar formas não elípticas, quando separadas por uma certa distância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47" name="Google Shape;447;p52"/>
          <p:cNvPicPr preferRelativeResize="0"/>
          <p:nvPr/>
        </p:nvPicPr>
        <p:blipFill rotWithShape="1">
          <a:blip r:embed="rId4">
            <a:alphaModFix/>
          </a:blip>
          <a:srcRect b="71609" l="0" r="0" t="0"/>
          <a:stretch/>
        </p:blipFill>
        <p:spPr>
          <a:xfrm>
            <a:off x="1105175" y="2268725"/>
            <a:ext cx="4303450" cy="79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52"/>
          <p:cNvPicPr preferRelativeResize="0"/>
          <p:nvPr/>
        </p:nvPicPr>
        <p:blipFill rotWithShape="1">
          <a:blip r:embed="rId4">
            <a:alphaModFix/>
          </a:blip>
          <a:srcRect b="0" l="0" r="0" t="47731"/>
          <a:stretch/>
        </p:blipFill>
        <p:spPr>
          <a:xfrm>
            <a:off x="906075" y="3308600"/>
            <a:ext cx="4303450" cy="146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/>
          <p:nvPr/>
        </p:nvSpPr>
        <p:spPr>
          <a:xfrm>
            <a:off x="-150" y="0"/>
            <a:ext cx="9144000" cy="3689400"/>
          </a:xfrm>
          <a:prstGeom prst="rect">
            <a:avLst/>
          </a:prstGeom>
          <a:solidFill>
            <a:srgbClr val="28C3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-150" y="0"/>
            <a:ext cx="9144000" cy="3156900"/>
          </a:xfrm>
          <a:prstGeom prst="rect">
            <a:avLst/>
          </a:prstGeom>
          <a:solidFill>
            <a:srgbClr val="001E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sp>
        <p:nvSpPr>
          <p:cNvPr id="138" name="Google Shape;138;p26"/>
          <p:cNvSpPr txBox="1"/>
          <p:nvPr>
            <p:ph idx="1" type="subTitle"/>
          </p:nvPr>
        </p:nvSpPr>
        <p:spPr>
          <a:xfrm>
            <a:off x="647700" y="3129300"/>
            <a:ext cx="8115300" cy="4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Como aprender sobre dados sem rótulos?</a:t>
            </a:r>
            <a:endParaRPr sz="1600">
              <a:solidFill>
                <a:srgbClr val="FFFFFF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9" name="Google Shape;139;p26"/>
          <p:cNvSpPr txBox="1"/>
          <p:nvPr>
            <p:ph type="ctrTitle"/>
          </p:nvPr>
        </p:nvSpPr>
        <p:spPr>
          <a:xfrm>
            <a:off x="465775" y="454014"/>
            <a:ext cx="5008200" cy="23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1.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Aprendizado não </a:t>
            </a: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supervisionado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140" name="Google Shape;140;p26"/>
          <p:cNvPicPr preferRelativeResize="0"/>
          <p:nvPr/>
        </p:nvPicPr>
        <p:blipFill rotWithShape="1">
          <a:blip r:embed="rId3">
            <a:alphaModFix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3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30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54" name="Google Shape;454;p53"/>
          <p:cNvSpPr txBox="1"/>
          <p:nvPr>
            <p:ph type="title"/>
          </p:nvPr>
        </p:nvSpPr>
        <p:spPr>
          <a:xfrm>
            <a:off x="844425" y="5600"/>
            <a:ext cx="3654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Similaridade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MIN ou Single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55" name="Google Shape;455;p53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53"/>
          <p:cNvSpPr txBox="1"/>
          <p:nvPr/>
        </p:nvSpPr>
        <p:spPr>
          <a:xfrm>
            <a:off x="963400" y="14890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Contrapartida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pode não separar os clusters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adequadamente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se houver ruído entre os clusters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57" name="Google Shape;457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7738" y="2095150"/>
            <a:ext cx="2971000" cy="148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7751" y="3609450"/>
            <a:ext cx="2885400" cy="138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4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31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64" name="Google Shape;464;p54"/>
          <p:cNvSpPr txBox="1"/>
          <p:nvPr>
            <p:ph type="title"/>
          </p:nvPr>
        </p:nvSpPr>
        <p:spPr>
          <a:xfrm>
            <a:off x="844425" y="5600"/>
            <a:ext cx="3654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Similaridade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MAX ou Complete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65" name="Google Shape;465;p54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54"/>
          <p:cNvSpPr txBox="1"/>
          <p:nvPr/>
        </p:nvSpPr>
        <p:spPr>
          <a:xfrm>
            <a:off x="963400" y="2328325"/>
            <a:ext cx="5598000" cy="22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7" name="Google Shape;467;p54"/>
          <p:cNvSpPr txBox="1"/>
          <p:nvPr/>
        </p:nvSpPr>
        <p:spPr>
          <a:xfrm>
            <a:off x="963400" y="14890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A semelhança entre dois clusters, vai ser a distância entre os dados mais afastados entre um cluster e outro.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68" name="Google Shape;468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1650" y="2268738"/>
            <a:ext cx="4181475" cy="221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5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32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74" name="Google Shape;474;p55"/>
          <p:cNvSpPr txBox="1"/>
          <p:nvPr>
            <p:ph type="title"/>
          </p:nvPr>
        </p:nvSpPr>
        <p:spPr>
          <a:xfrm>
            <a:off x="844425" y="5600"/>
            <a:ext cx="3654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Similaridade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MAX ou Complete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75" name="Google Shape;475;p55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55"/>
          <p:cNvSpPr txBox="1"/>
          <p:nvPr/>
        </p:nvSpPr>
        <p:spPr>
          <a:xfrm>
            <a:off x="963400" y="14890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Vantagens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tem boa performance separando clusters mesmo com ruído entre os dados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77" name="Google Shape;477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7638" y="2049600"/>
            <a:ext cx="3200225" cy="158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62087" y="3484950"/>
            <a:ext cx="3451338" cy="1590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6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33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84" name="Google Shape;484;p56"/>
          <p:cNvSpPr txBox="1"/>
          <p:nvPr>
            <p:ph type="title"/>
          </p:nvPr>
        </p:nvSpPr>
        <p:spPr>
          <a:xfrm>
            <a:off x="844425" y="5600"/>
            <a:ext cx="3654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Similaridade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MAX ou Complete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85" name="Google Shape;485;p56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56"/>
          <p:cNvSpPr txBox="1"/>
          <p:nvPr/>
        </p:nvSpPr>
        <p:spPr>
          <a:xfrm>
            <a:off x="963400" y="14890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Contrapartida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tem tendência em quebrar grandes clusters; é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enviesada para clusters globulares.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87" name="Google Shape;48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3400" y="2445989"/>
            <a:ext cx="2874662" cy="1746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8397" y="2441813"/>
            <a:ext cx="2973478" cy="17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7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34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494" name="Google Shape;494;p57"/>
          <p:cNvSpPr txBox="1"/>
          <p:nvPr>
            <p:ph type="title"/>
          </p:nvPr>
        </p:nvSpPr>
        <p:spPr>
          <a:xfrm>
            <a:off x="844425" y="5600"/>
            <a:ext cx="3654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Similaridade</a:t>
            </a: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Average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495" name="Google Shape;495;p57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57"/>
          <p:cNvSpPr txBox="1"/>
          <p:nvPr/>
        </p:nvSpPr>
        <p:spPr>
          <a:xfrm>
            <a:off x="963400" y="14890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A semelhança entre dois clusters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é a média das distâncias para a combinação em par de todos os dados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97" name="Google Shape;497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2750" y="2429150"/>
            <a:ext cx="381000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8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35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03" name="Google Shape;503;p58"/>
          <p:cNvSpPr txBox="1"/>
          <p:nvPr>
            <p:ph type="title"/>
          </p:nvPr>
        </p:nvSpPr>
        <p:spPr>
          <a:xfrm>
            <a:off x="844425" y="5600"/>
            <a:ext cx="3654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Similaridade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Average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04" name="Google Shape;504;p58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58"/>
          <p:cNvSpPr txBox="1"/>
          <p:nvPr/>
        </p:nvSpPr>
        <p:spPr>
          <a:xfrm>
            <a:off x="963400" y="14890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Vantagens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tem boa performance separando clusters mesmo com ruído entre os dados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06" name="Google Shape;506;p58"/>
          <p:cNvSpPr txBox="1"/>
          <p:nvPr/>
        </p:nvSpPr>
        <p:spPr>
          <a:xfrm>
            <a:off x="963400" y="2341500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Contrapartida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é enviesada para clusters globulares. 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9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36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12" name="Google Shape;512;p59"/>
          <p:cNvSpPr txBox="1"/>
          <p:nvPr>
            <p:ph type="title"/>
          </p:nvPr>
        </p:nvSpPr>
        <p:spPr>
          <a:xfrm>
            <a:off x="844425" y="5600"/>
            <a:ext cx="36543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S</a:t>
            </a: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imilaridade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Ward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13" name="Google Shape;513;p59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59"/>
          <p:cNvSpPr txBox="1"/>
          <p:nvPr/>
        </p:nvSpPr>
        <p:spPr>
          <a:xfrm>
            <a:off x="963400" y="14890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A semelhança entre dois clusters</a:t>
            </a: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é a média da soma das distâncias quadradas para a combinação em par de todos os dados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5" name="Google Shape;515;p59"/>
          <p:cNvSpPr txBox="1"/>
          <p:nvPr/>
        </p:nvSpPr>
        <p:spPr>
          <a:xfrm>
            <a:off x="963400" y="2554850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Vantagens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tem boa performance separando clusters mesmo com ruído entre os dados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6" name="Google Shape;516;p59"/>
          <p:cNvSpPr txBox="1"/>
          <p:nvPr/>
        </p:nvSpPr>
        <p:spPr>
          <a:xfrm>
            <a:off x="963400" y="3407325"/>
            <a:ext cx="5648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Contrapartida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é enviesada para clusters globulares. 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0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37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22" name="Google Shape;522;p60"/>
          <p:cNvSpPr txBox="1"/>
          <p:nvPr>
            <p:ph type="title"/>
          </p:nvPr>
        </p:nvSpPr>
        <p:spPr>
          <a:xfrm>
            <a:off x="844425" y="5600"/>
            <a:ext cx="43494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Clusterização Hierárquica Complexidade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23" name="Google Shape;523;p60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60"/>
          <p:cNvSpPr txBox="1"/>
          <p:nvPr/>
        </p:nvSpPr>
        <p:spPr>
          <a:xfrm>
            <a:off x="963400" y="1489025"/>
            <a:ext cx="5648700" cy="14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Complexidade de espaço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o espaço necessário para utilização do algoritmo é muito alto para grande grande quantidade de dados, pois é necessário armazenar a matriz de similaridade na memória RAM.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Complexidade de espaço = O(m²), no qual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m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é a quantidade de dados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5" name="Google Shape;525;p60"/>
          <p:cNvSpPr txBox="1"/>
          <p:nvPr/>
        </p:nvSpPr>
        <p:spPr>
          <a:xfrm>
            <a:off x="963400" y="3024025"/>
            <a:ext cx="5648700" cy="14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Complexidade de tempo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: 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ão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executadas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n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iterações e em cada iteração é necessário atualizar e restaurar a matriz de similaridade, logo a complexidade de tempo também é muito alta.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Complexidade de tempo = O(n³), no qual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n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é a quantidade de dados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1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38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31" name="Google Shape;531;p61"/>
          <p:cNvSpPr txBox="1"/>
          <p:nvPr>
            <p:ph type="title"/>
          </p:nvPr>
        </p:nvSpPr>
        <p:spPr>
          <a:xfrm>
            <a:off x="844425" y="5600"/>
            <a:ext cx="43779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Clusterização Hierárquica 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Vantagens e desvantagens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32" name="Google Shape;532;p61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61"/>
          <p:cNvSpPr txBox="1"/>
          <p:nvPr/>
        </p:nvSpPr>
        <p:spPr>
          <a:xfrm>
            <a:off x="963400" y="1304000"/>
            <a:ext cx="56487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Vantagens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Fácil de implementar;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Gera uma árvore de hierarquia, que é uma estrutura mais informativa.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Pode utilizar o dendrograma para decidir o número de clusters e tomar uma decisão de parada.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Desvantagens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AutoNum type="arabicPeriod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Não existe um objetivo matemático para a clusterização;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AutoNum type="arabicPeriod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Todos os métodos de ligação para calcular a similaridade têm suas próprias desvantagens;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AutoNum type="arabicPeriod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Alta complexidade de espaço e tempo;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AutoNum type="arabicPeriod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 algoritmo não pode ser utilizado para uma enorme quantidade de dados;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AutoNum type="arabicPeriod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Sensível a outliers.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2"/>
          <p:cNvSpPr/>
          <p:nvPr/>
        </p:nvSpPr>
        <p:spPr>
          <a:xfrm>
            <a:off x="-150" y="0"/>
            <a:ext cx="9144000" cy="3689400"/>
          </a:xfrm>
          <a:prstGeom prst="rect">
            <a:avLst/>
          </a:prstGeom>
          <a:solidFill>
            <a:srgbClr val="28C3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39" name="Google Shape;539;p62"/>
          <p:cNvSpPr/>
          <p:nvPr/>
        </p:nvSpPr>
        <p:spPr>
          <a:xfrm>
            <a:off x="-150" y="0"/>
            <a:ext cx="9144000" cy="3156900"/>
          </a:xfrm>
          <a:prstGeom prst="rect">
            <a:avLst/>
          </a:prstGeom>
          <a:solidFill>
            <a:srgbClr val="001E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62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sp>
        <p:nvSpPr>
          <p:cNvPr id="541" name="Google Shape;541;p62"/>
          <p:cNvSpPr txBox="1"/>
          <p:nvPr>
            <p:ph idx="1" type="subTitle"/>
          </p:nvPr>
        </p:nvSpPr>
        <p:spPr>
          <a:xfrm>
            <a:off x="647700" y="3129300"/>
            <a:ext cx="8115300" cy="4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Clusterização baseada em densidade</a:t>
            </a:r>
            <a:endParaRPr sz="1600">
              <a:solidFill>
                <a:srgbClr val="FFFFFF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42" name="Google Shape;542;p62"/>
          <p:cNvSpPr txBox="1"/>
          <p:nvPr>
            <p:ph type="ctrTitle"/>
          </p:nvPr>
        </p:nvSpPr>
        <p:spPr>
          <a:xfrm>
            <a:off x="465775" y="454014"/>
            <a:ext cx="5008200" cy="23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4</a:t>
            </a: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DBSCAN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43" name="Google Shape;543;p62"/>
          <p:cNvPicPr preferRelativeResize="0"/>
          <p:nvPr/>
        </p:nvPicPr>
        <p:blipFill rotWithShape="1">
          <a:blip r:embed="rId3">
            <a:alphaModFix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4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146" name="Google Shape;146;p27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Aprendizado não supervisionado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147" name="Google Shape;147;p27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7"/>
          <p:cNvPicPr preferRelativeResize="0"/>
          <p:nvPr/>
        </p:nvPicPr>
        <p:blipFill rotWithShape="1">
          <a:blip r:embed="rId4">
            <a:alphaModFix/>
          </a:blip>
          <a:srcRect b="0" l="5864" r="0" t="0"/>
          <a:stretch/>
        </p:blipFill>
        <p:spPr>
          <a:xfrm>
            <a:off x="732350" y="1140000"/>
            <a:ext cx="5953525" cy="355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/>
          <p:nvPr/>
        </p:nvSpPr>
        <p:spPr>
          <a:xfrm>
            <a:off x="879500" y="4655775"/>
            <a:ext cx="81180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Mapa completo: </a:t>
            </a:r>
            <a:r>
              <a:rPr lang="pt-BR" sz="1200" u="sng"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https://storage.ning.com/topology/rest/1.0/file/get/135091853?profile=original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3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40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49" name="Google Shape;549;p63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DBSCAN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50" name="Google Shape;550;p63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63"/>
          <p:cNvSpPr txBox="1"/>
          <p:nvPr/>
        </p:nvSpPr>
        <p:spPr>
          <a:xfrm>
            <a:off x="963400" y="1489025"/>
            <a:ext cx="5648700" cy="28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Density-based spatial clustering of applications with noise (DBSCAN)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é um algoritmo de clusterização comumente utilizado em mineração de dados e aprendizado de máquina que utiliza uma abordagem baseada em densidade.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O DBSCAN agrupa dados que possuem outros dados próximos, baseado em uma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função de distância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e um número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mínimo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 de dados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. Em regiões com baixa densidade de dados, estes são considerado outliers.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4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41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57" name="Google Shape;557;p64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DBSCAN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58" name="Google Shape;558;p64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64"/>
          <p:cNvSpPr txBox="1"/>
          <p:nvPr/>
        </p:nvSpPr>
        <p:spPr>
          <a:xfrm>
            <a:off x="963400" y="1489025"/>
            <a:ext cx="5648700" cy="28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Parâmetros: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eps: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a distância mínima entre dois dados. Isso significa que, se a distância entre dois dados for menor ou igual ao valor de eps, os dados são considerados vizinhos.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minPoints: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o número mínimo de dados para formar uma região densa. Por exemplo, se for definida o número mínimo de dados como 3, será necessário pelo menos 3 dados vizinhos para formar uma região densa.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65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42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65" name="Google Shape;565;p65"/>
          <p:cNvSpPr txBox="1"/>
          <p:nvPr>
            <p:ph type="title"/>
          </p:nvPr>
        </p:nvSpPr>
        <p:spPr>
          <a:xfrm>
            <a:off x="844425" y="5600"/>
            <a:ext cx="53700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DBSCAN - Algoritmo e exemplo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66" name="Google Shape;566;p65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7650" y="1446025"/>
            <a:ext cx="2967675" cy="2805650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65"/>
          <p:cNvSpPr txBox="1"/>
          <p:nvPr/>
        </p:nvSpPr>
        <p:spPr>
          <a:xfrm>
            <a:off x="980750" y="4408925"/>
            <a:ext cx="441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Fonte: </a:t>
            </a:r>
            <a:r>
              <a:rPr lang="pt-BR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https://dashee87.github.io/images/DBSCAN_tutorial.gif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66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43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74" name="Google Shape;574;p66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DBSCAN - Exemplo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75" name="Google Shape;575;p66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66"/>
          <p:cNvSpPr txBox="1"/>
          <p:nvPr/>
        </p:nvSpPr>
        <p:spPr>
          <a:xfrm>
            <a:off x="1591525" y="4576050"/>
            <a:ext cx="53859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Fonte: </a:t>
            </a:r>
            <a:r>
              <a:rPr lang="pt-BR" sz="1200" u="sng"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https://dashee87.github.io/images/DBSCAN_search.gif</a:t>
            </a: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77" name="Google Shape;577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100" y="1311863"/>
            <a:ext cx="6102450" cy="3183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67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44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83" name="Google Shape;583;p67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DBSCAN - Exemplo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84" name="Google Shape;584;p67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4425" y="1862475"/>
            <a:ext cx="3291375" cy="2468532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67"/>
          <p:cNvSpPr txBox="1"/>
          <p:nvPr/>
        </p:nvSpPr>
        <p:spPr>
          <a:xfrm>
            <a:off x="1401275" y="3959025"/>
            <a:ext cx="1776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      Dados originais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87" name="Google Shape;587;p67"/>
          <p:cNvSpPr txBox="1"/>
          <p:nvPr/>
        </p:nvSpPr>
        <p:spPr>
          <a:xfrm>
            <a:off x="4553300" y="3959025"/>
            <a:ext cx="2020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      Dados clusterizados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88" name="Google Shape;588;p67"/>
          <p:cNvSpPr txBox="1"/>
          <p:nvPr/>
        </p:nvSpPr>
        <p:spPr>
          <a:xfrm>
            <a:off x="988650" y="1438850"/>
            <a:ext cx="4126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Quando o algoritmo não funciona bem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89" name="Google Shape;589;p67"/>
          <p:cNvPicPr preferRelativeResize="0"/>
          <p:nvPr/>
        </p:nvPicPr>
        <p:blipFill rotWithShape="1">
          <a:blip r:embed="rId5">
            <a:alphaModFix/>
          </a:blip>
          <a:srcRect b="14394" l="9093" r="10429" t="8504"/>
          <a:stretch/>
        </p:blipFill>
        <p:spPr>
          <a:xfrm>
            <a:off x="4233225" y="2140925"/>
            <a:ext cx="2618850" cy="18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68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45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595" name="Google Shape;595;p68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DBSCAN - Exemplo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596" name="Google Shape;596;p68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68"/>
          <p:cNvPicPr preferRelativeResize="0"/>
          <p:nvPr/>
        </p:nvPicPr>
        <p:blipFill rotWithShape="1">
          <a:blip r:embed="rId4">
            <a:alphaModFix/>
          </a:blip>
          <a:srcRect b="13901" l="10813" r="12440" t="8174"/>
          <a:stretch/>
        </p:blipFill>
        <p:spPr>
          <a:xfrm>
            <a:off x="4269700" y="2090788"/>
            <a:ext cx="2571751" cy="201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4425" y="1862475"/>
            <a:ext cx="3291375" cy="2468532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68"/>
          <p:cNvSpPr txBox="1"/>
          <p:nvPr/>
        </p:nvSpPr>
        <p:spPr>
          <a:xfrm>
            <a:off x="1401275" y="3959025"/>
            <a:ext cx="1776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      Dados originais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0" name="Google Shape;600;p68"/>
          <p:cNvSpPr txBox="1"/>
          <p:nvPr/>
        </p:nvSpPr>
        <p:spPr>
          <a:xfrm>
            <a:off x="4553300" y="3959025"/>
            <a:ext cx="2020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      Dados clusterizados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1" name="Google Shape;601;p68"/>
          <p:cNvSpPr txBox="1"/>
          <p:nvPr/>
        </p:nvSpPr>
        <p:spPr>
          <a:xfrm>
            <a:off x="988650" y="1438850"/>
            <a:ext cx="4126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Quando o algoritmo funciona bem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9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46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607" name="Google Shape;607;p69"/>
          <p:cNvSpPr txBox="1"/>
          <p:nvPr>
            <p:ph type="title"/>
          </p:nvPr>
        </p:nvSpPr>
        <p:spPr>
          <a:xfrm>
            <a:off x="844425" y="5600"/>
            <a:ext cx="43635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DBSCAN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Vantagens e</a:t>
            </a: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desvantagens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608" name="Google Shape;608;p69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69"/>
          <p:cNvSpPr txBox="1"/>
          <p:nvPr/>
        </p:nvSpPr>
        <p:spPr>
          <a:xfrm>
            <a:off x="963400" y="1304000"/>
            <a:ext cx="56487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Vantagens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Cria grupos com formatos arbitrários;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Identificar outliers;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Uso de qualquer medida de similaridade.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AutoNum type="arabicPeriod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Não é necessário especificar a quantidade de clusters;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Desvantagens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AutoNum type="arabicPeriod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Alta complexidade computacional;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AutoNum type="arabicPeriod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Sensível aos parâmetros de entrada (eps e minPoints);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AutoNum type="arabicPeriod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Não funciona bem se os grupos têm densidades muito diferentes;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AutoNum type="arabicPeriod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Não gera bons resultados para conjuntos multidimensionais. 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0"/>
          <p:cNvSpPr/>
          <p:nvPr/>
        </p:nvSpPr>
        <p:spPr>
          <a:xfrm>
            <a:off x="-150" y="0"/>
            <a:ext cx="9144000" cy="3689400"/>
          </a:xfrm>
          <a:prstGeom prst="rect">
            <a:avLst/>
          </a:prstGeom>
          <a:solidFill>
            <a:srgbClr val="28C3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615" name="Google Shape;615;p70"/>
          <p:cNvSpPr/>
          <p:nvPr/>
        </p:nvSpPr>
        <p:spPr>
          <a:xfrm>
            <a:off x="-150" y="0"/>
            <a:ext cx="9144000" cy="3156900"/>
          </a:xfrm>
          <a:prstGeom prst="rect">
            <a:avLst/>
          </a:prstGeom>
          <a:solidFill>
            <a:srgbClr val="001E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70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sp>
        <p:nvSpPr>
          <p:cNvPr id="617" name="Google Shape;617;p70"/>
          <p:cNvSpPr txBox="1"/>
          <p:nvPr>
            <p:ph idx="1" type="subTitle"/>
          </p:nvPr>
        </p:nvSpPr>
        <p:spPr>
          <a:xfrm>
            <a:off x="647700" y="3129300"/>
            <a:ext cx="8115300" cy="4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Visão geral dos algoritmos de clusterização</a:t>
            </a:r>
            <a:endParaRPr sz="1600">
              <a:solidFill>
                <a:srgbClr val="FFFFFF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18" name="Google Shape;618;p70"/>
          <p:cNvSpPr txBox="1"/>
          <p:nvPr>
            <p:ph type="ctrTitle"/>
          </p:nvPr>
        </p:nvSpPr>
        <p:spPr>
          <a:xfrm>
            <a:off x="465775" y="454014"/>
            <a:ext cx="5008200" cy="23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4.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Outros algoritmos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619" name="Google Shape;619;p70"/>
          <p:cNvPicPr preferRelativeResize="0"/>
          <p:nvPr/>
        </p:nvPicPr>
        <p:blipFill rotWithShape="1">
          <a:blip r:embed="rId3">
            <a:alphaModFix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71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28C3DB"/>
                </a:solidFill>
              </a:rPr>
              <a:t>48</a:t>
            </a:r>
            <a:endParaRPr/>
          </a:p>
        </p:txBody>
      </p:sp>
      <p:pic>
        <p:nvPicPr>
          <p:cNvPr id="625" name="Google Shape;625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188" y="0"/>
            <a:ext cx="81290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26" name="Google Shape;626;p71"/>
          <p:cNvSpPr txBox="1"/>
          <p:nvPr/>
        </p:nvSpPr>
        <p:spPr>
          <a:xfrm>
            <a:off x="1069650" y="4801475"/>
            <a:ext cx="76401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Fonte: </a:t>
            </a:r>
            <a:r>
              <a:rPr lang="pt-BR" sz="1200" u="sng"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https://scikit-learn.org/stable/auto_examples/cluster/plot_cluster_comparison.html</a:t>
            </a:r>
            <a:r>
              <a:rPr lang="pt-BR" sz="120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72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28C3DB"/>
                </a:solidFill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sp>
        <p:nvSpPr>
          <p:cNvPr id="632" name="Google Shape;632;p72"/>
          <p:cNvSpPr txBox="1"/>
          <p:nvPr>
            <p:ph type="title"/>
          </p:nvPr>
        </p:nvSpPr>
        <p:spPr>
          <a:xfrm>
            <a:off x="844425" y="5600"/>
            <a:ext cx="26874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REFERÊNCIAS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33" name="Google Shape;633;p72"/>
          <p:cNvSpPr txBox="1"/>
          <p:nvPr/>
        </p:nvSpPr>
        <p:spPr>
          <a:xfrm>
            <a:off x="988050" y="1406300"/>
            <a:ext cx="7344000" cy="26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●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Doutorando Lucas Cambuim - UFPE </a:t>
            </a:r>
            <a:r>
              <a:rPr lang="pt-BR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http://www.cin.ufpe.br/~lfsc/cursos/introducaoainteligenciaartificial/IA-Aula12-Clusterizacao.pdf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Mestrando Felipe Zschornack R. Saraiva - UFC </a:t>
            </a:r>
            <a:r>
              <a:rPr lang="pt-BR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https://docs.google.com/presentation/d/10SnrYrevdnGF2JoYkIes2oBFa-Ttz7cZkgq_czH3AzI/edit#slide=id.g1726f05f0e_0_66</a:t>
            </a:r>
            <a:r>
              <a:rPr lang="pt-BR" sz="110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Professor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Edirlei Soares de Lima - UERJ </a:t>
            </a:r>
            <a:r>
              <a:rPr lang="pt-BR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http://edirlei.3dgb.com.br/aulas/ia_2011_2/IA_Aula_18_Aprendizado_Nao_Supervisionado.pdf</a:t>
            </a:r>
            <a:endParaRPr sz="1200" u="sng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Scikit-Learn - Machine Learning in Python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rPr>
              <a:t>https://scikit-learn.org/stable/modules/clustering.html</a:t>
            </a:r>
            <a:endParaRPr sz="1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ource Sans Pro"/>
              <a:buChar char="●"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GitHub David Sheehan - Cientista de dados</a:t>
            </a:r>
            <a:r>
              <a:rPr lang="pt-BR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pt-BR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7"/>
              </a:rPr>
              <a:t>https://dashee87.github.io/data%20science/general/Clustering-with-Scikit-with-GIFs/</a:t>
            </a:r>
            <a:r>
              <a:rPr lang="pt-BR" sz="1100">
                <a:solidFill>
                  <a:srgbClr val="1F243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100">
              <a:solidFill>
                <a:srgbClr val="1F243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Medium - Towards Data Science </a:t>
            </a:r>
            <a:r>
              <a:rPr lang="pt-BR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8"/>
              </a:rPr>
              <a:t>https://towardsdatascience.com/understanding-the-concept-of-hierarchical-clustering-technique-c6e8243758ec</a:t>
            </a:r>
            <a:r>
              <a:rPr lang="pt-BR" sz="110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5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155" name="Google Shape;155;p28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Aprendizado não supervisionado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156" name="Google Shape;156;p28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8"/>
          <p:cNvSpPr txBox="1"/>
          <p:nvPr/>
        </p:nvSpPr>
        <p:spPr>
          <a:xfrm>
            <a:off x="963400" y="1315475"/>
            <a:ext cx="55980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No aprendizado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supervisionado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, os dados de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treinamento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possuem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rótulos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8" name="Google Shape;158;p28"/>
          <p:cNvSpPr txBox="1"/>
          <p:nvPr/>
        </p:nvSpPr>
        <p:spPr>
          <a:xfrm>
            <a:off x="1094350" y="1990350"/>
            <a:ext cx="3939600" cy="16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Exemplo: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Classificação: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[0.50, 0.78,  0.32, 0.89, 0.41]   [“Bom”]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Regressão: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[0.34, 0.76,  0.48, 0.12, 0.43]   [257]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9" name="Google Shape;159;p28"/>
          <p:cNvSpPr txBox="1"/>
          <p:nvPr/>
        </p:nvSpPr>
        <p:spPr>
          <a:xfrm>
            <a:off x="963400" y="3652425"/>
            <a:ext cx="55980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Em muitas situações reais temos que lidar com dados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não supervisionados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, ou seja que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não possuem rótulos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73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28C3DB"/>
                </a:solidFill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sp>
        <p:nvSpPr>
          <p:cNvPr id="639" name="Google Shape;639;p73"/>
          <p:cNvSpPr txBox="1"/>
          <p:nvPr>
            <p:ph type="title"/>
          </p:nvPr>
        </p:nvSpPr>
        <p:spPr>
          <a:xfrm>
            <a:off x="1094325" y="543675"/>
            <a:ext cx="3603300" cy="20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200">
                <a:solidFill>
                  <a:srgbClr val="28C3DB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OBRIGADO!</a:t>
            </a:r>
            <a:endParaRPr sz="4200">
              <a:solidFill>
                <a:srgbClr val="28C3DB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640" name="Google Shape;640;p73"/>
          <p:cNvSpPr txBox="1"/>
          <p:nvPr>
            <p:ph idx="1" type="body"/>
          </p:nvPr>
        </p:nvSpPr>
        <p:spPr>
          <a:xfrm>
            <a:off x="1145400" y="1633275"/>
            <a:ext cx="3090000" cy="25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pt-BR">
                <a:latin typeface="Quicksand Medium"/>
                <a:ea typeface="Quicksand Medium"/>
                <a:cs typeface="Quicksand Medium"/>
                <a:sym typeface="Quicksand Medium"/>
              </a:rPr>
              <a:t>Dúvidas?</a:t>
            </a:r>
            <a:endParaRPr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latin typeface="Quicksand"/>
                <a:ea typeface="Quicksand"/>
                <a:cs typeface="Quicksand"/>
                <a:sym typeface="Quicksand"/>
              </a:rPr>
              <a:t>Você pode me encontrar em</a:t>
            </a:r>
            <a:endParaRPr sz="1600"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"/>
              <a:buChar char="▹"/>
            </a:pPr>
            <a:r>
              <a:rPr lang="pt-BR" sz="1600">
                <a:latin typeface="Quicksand"/>
                <a:ea typeface="Quicksand"/>
                <a:cs typeface="Quicksand"/>
                <a:sym typeface="Quicksand"/>
              </a:rPr>
              <a:t>carlos@insightlab.ufc.br</a:t>
            </a:r>
            <a:endParaRPr sz="1600"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8C3DB"/>
              </a:buClr>
              <a:buSzPts val="1600"/>
              <a:buFont typeface="Quicksand"/>
              <a:buChar char="▹"/>
            </a:pPr>
            <a:r>
              <a:rPr lang="pt-BR" sz="1600">
                <a:latin typeface="Quicksand"/>
                <a:ea typeface="Quicksand"/>
                <a:cs typeface="Quicksand"/>
                <a:sym typeface="Quicksand"/>
              </a:rPr>
              <a:t>Telegram: @CarlosJun</a:t>
            </a:r>
            <a:endParaRPr sz="1600"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641" name="Google Shape;641;p73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6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165" name="Google Shape;165;p29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Aprendizado não supervisionado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166" name="Google Shape;166;p29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9"/>
          <p:cNvSpPr txBox="1"/>
          <p:nvPr/>
        </p:nvSpPr>
        <p:spPr>
          <a:xfrm>
            <a:off x="963400" y="1315475"/>
            <a:ext cx="55980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Por que os dados não possuem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rótulos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?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8" name="Google Shape;168;p29"/>
          <p:cNvSpPr txBox="1"/>
          <p:nvPr/>
        </p:nvSpPr>
        <p:spPr>
          <a:xfrm>
            <a:off x="1080650" y="1754400"/>
            <a:ext cx="5326500" cy="12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Rotular um grande conjunto de dados pode custar muito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tempo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esforço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e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dinheiro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Em muitas situações podemos querer descobrir as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similaridades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ou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diferenças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entre os padrões existentes nos dados.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7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174" name="Google Shape;174;p30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Aprendizado não supervisionado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175" name="Google Shape;175;p30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 txBox="1"/>
          <p:nvPr/>
        </p:nvSpPr>
        <p:spPr>
          <a:xfrm>
            <a:off x="963400" y="1315475"/>
            <a:ext cx="55980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Exemplos: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1080650" y="1754400"/>
            <a:ext cx="5326500" cy="16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Seguro: identificar grupo de clientes que acionam sinistros com alta frequência;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Classificação de documentos;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Planejamento urbano: identificar grupos de casas conforme valor, tipo e localização;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Organizar produtos em lojas;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Detecção de fraudes.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/>
          <p:nvPr/>
        </p:nvSpPr>
        <p:spPr>
          <a:xfrm>
            <a:off x="-150" y="0"/>
            <a:ext cx="9144000" cy="3689400"/>
          </a:xfrm>
          <a:prstGeom prst="rect">
            <a:avLst/>
          </a:prstGeom>
          <a:solidFill>
            <a:srgbClr val="28C3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183" name="Google Shape;183;p31"/>
          <p:cNvSpPr/>
          <p:nvPr/>
        </p:nvSpPr>
        <p:spPr>
          <a:xfrm>
            <a:off x="-150" y="0"/>
            <a:ext cx="9144000" cy="3156900"/>
          </a:xfrm>
          <a:prstGeom prst="rect">
            <a:avLst/>
          </a:prstGeom>
          <a:solidFill>
            <a:srgbClr val="001E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1"/>
          <p:cNvSpPr txBox="1"/>
          <p:nvPr/>
        </p:nvSpPr>
        <p:spPr>
          <a:xfrm>
            <a:off x="8296275" y="2143500"/>
            <a:ext cx="84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2400">
                <a:solidFill>
                  <a:srgbClr val="28C3DB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solidFill>
                <a:srgbClr val="28C3DB"/>
              </a:solidFill>
            </a:endParaRPr>
          </a:p>
        </p:txBody>
      </p:sp>
      <p:sp>
        <p:nvSpPr>
          <p:cNvPr id="185" name="Google Shape;185;p31"/>
          <p:cNvSpPr txBox="1"/>
          <p:nvPr>
            <p:ph idx="1" type="subTitle"/>
          </p:nvPr>
        </p:nvSpPr>
        <p:spPr>
          <a:xfrm>
            <a:off x="647700" y="3129300"/>
            <a:ext cx="8115300" cy="4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Criando grupos de dados</a:t>
            </a:r>
            <a:endParaRPr sz="1600">
              <a:solidFill>
                <a:srgbClr val="FFFFFF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566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86" name="Google Shape;186;p31"/>
          <p:cNvSpPr txBox="1"/>
          <p:nvPr>
            <p:ph type="ctrTitle"/>
          </p:nvPr>
        </p:nvSpPr>
        <p:spPr>
          <a:xfrm>
            <a:off x="465775" y="454014"/>
            <a:ext cx="5008200" cy="23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Clusterização</a:t>
            </a:r>
            <a:endParaRPr sz="40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187" name="Google Shape;187;p31"/>
          <p:cNvPicPr preferRelativeResize="0"/>
          <p:nvPr/>
        </p:nvPicPr>
        <p:blipFill rotWithShape="1">
          <a:blip r:embed="rId3">
            <a:alphaModFix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solidFill>
            <a:srgbClr val="1F243C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8C3DB"/>
                </a:solidFill>
              </a:rPr>
              <a:t>9</a:t>
            </a:r>
            <a:endParaRPr>
              <a:solidFill>
                <a:srgbClr val="28C3DB"/>
              </a:solidFill>
            </a:endParaRPr>
          </a:p>
        </p:txBody>
      </p:sp>
      <p:sp>
        <p:nvSpPr>
          <p:cNvPr id="193" name="Google Shape;193;p32"/>
          <p:cNvSpPr txBox="1"/>
          <p:nvPr>
            <p:ph type="title"/>
          </p:nvPr>
        </p:nvSpPr>
        <p:spPr>
          <a:xfrm>
            <a:off x="844425" y="5600"/>
            <a:ext cx="3979800" cy="11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43C"/>
                </a:solidFill>
                <a:latin typeface="Quicksand"/>
                <a:ea typeface="Quicksand"/>
                <a:cs typeface="Quicksand"/>
                <a:sym typeface="Quicksand"/>
              </a:rPr>
              <a:t>Clusterização</a:t>
            </a:r>
            <a:endParaRPr>
              <a:solidFill>
                <a:srgbClr val="1F243C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descr="TESTArtboard 1 copy 7@3x.png" id="194" name="Google Shape;194;p32"/>
          <p:cNvPicPr preferRelativeResize="0"/>
          <p:nvPr/>
        </p:nvPicPr>
        <p:blipFill rotWithShape="1">
          <a:blip r:embed="rId3">
            <a:alphaModFix amt="8000"/>
          </a:blip>
          <a:srcRect b="39104" l="17495" r="32459" t="10755"/>
          <a:stretch/>
        </p:blipFill>
        <p:spPr>
          <a:xfrm rot="-5400000">
            <a:off x="6413749" y="-6499"/>
            <a:ext cx="2723600" cy="27365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2"/>
          <p:cNvSpPr txBox="1"/>
          <p:nvPr/>
        </p:nvSpPr>
        <p:spPr>
          <a:xfrm>
            <a:off x="963400" y="1315475"/>
            <a:ext cx="5598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Clusterização é 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agrupamento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em conjuntos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de dados,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utilizando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similaridade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baseadas nas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b="1" lang="pt-BR">
                <a:latin typeface="Source Sans Pro"/>
                <a:ea typeface="Source Sans Pro"/>
                <a:cs typeface="Source Sans Pro"/>
                <a:sym typeface="Source Sans Pro"/>
              </a:rPr>
              <a:t>características</a:t>
            </a: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6" name="Google Shape;196;p32"/>
          <p:cNvSpPr txBox="1"/>
          <p:nvPr/>
        </p:nvSpPr>
        <p:spPr>
          <a:xfrm>
            <a:off x="963400" y="2194550"/>
            <a:ext cx="5598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Sans Pro"/>
                <a:ea typeface="Source Sans Pro"/>
                <a:cs typeface="Source Sans Pro"/>
                <a:sym typeface="Source Sans Pro"/>
              </a:rPr>
              <a:t>Exemplo, como separar esse conjunto de animais?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97" name="Google Shape;19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3175" y="2764650"/>
            <a:ext cx="2242307" cy="19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erim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